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4329" r:id="rId2"/>
    <p:sldId id="4332" r:id="rId3"/>
    <p:sldId id="4333" r:id="rId4"/>
    <p:sldId id="4338" r:id="rId5"/>
    <p:sldId id="4337" r:id="rId6"/>
    <p:sldId id="4336" r:id="rId7"/>
    <p:sldId id="4335" r:id="rId8"/>
    <p:sldId id="4334" r:id="rId9"/>
    <p:sldId id="4339" r:id="rId10"/>
    <p:sldId id="4340" r:id="rId11"/>
    <p:sldId id="4341" r:id="rId12"/>
    <p:sldId id="4342" r:id="rId13"/>
    <p:sldId id="4343" r:id="rId14"/>
    <p:sldId id="4344" r:id="rId15"/>
    <p:sldId id="4345" r:id="rId16"/>
    <p:sldId id="4346" r:id="rId17"/>
    <p:sldId id="4347" r:id="rId18"/>
  </p:sldIdLst>
  <p:sldSz cx="24374475" cy="13717588"/>
  <p:notesSz cx="9144000" cy="6858000"/>
  <p:defaultTextStyle>
    <a:defPPr>
      <a:defRPr lang="zh-CN"/>
    </a:defPPr>
    <a:lvl1pPr marL="0" algn="l" defTabSz="2437882" rtl="0" eaLnBrk="1" latinLnBrk="0" hangingPunct="1">
      <a:defRPr sz="4800" kern="1200">
        <a:solidFill>
          <a:schemeClr val="tx1"/>
        </a:solidFill>
        <a:latin typeface="+mn-lt"/>
        <a:ea typeface="+mn-ea"/>
        <a:cs typeface="+mn-cs"/>
      </a:defRPr>
    </a:lvl1pPr>
    <a:lvl2pPr marL="1218941" algn="l" defTabSz="2437882" rtl="0" eaLnBrk="1" latinLnBrk="0" hangingPunct="1">
      <a:defRPr sz="4800" kern="1200">
        <a:solidFill>
          <a:schemeClr val="tx1"/>
        </a:solidFill>
        <a:latin typeface="+mn-lt"/>
        <a:ea typeface="+mn-ea"/>
        <a:cs typeface="+mn-cs"/>
      </a:defRPr>
    </a:lvl2pPr>
    <a:lvl3pPr marL="2437882" algn="l" defTabSz="2437882" rtl="0" eaLnBrk="1" latinLnBrk="0" hangingPunct="1">
      <a:defRPr sz="4800" kern="1200">
        <a:solidFill>
          <a:schemeClr val="tx1"/>
        </a:solidFill>
        <a:latin typeface="+mn-lt"/>
        <a:ea typeface="+mn-ea"/>
        <a:cs typeface="+mn-cs"/>
      </a:defRPr>
    </a:lvl3pPr>
    <a:lvl4pPr marL="3656823" algn="l" defTabSz="2437882" rtl="0" eaLnBrk="1" latinLnBrk="0" hangingPunct="1">
      <a:defRPr sz="4800" kern="1200">
        <a:solidFill>
          <a:schemeClr val="tx1"/>
        </a:solidFill>
        <a:latin typeface="+mn-lt"/>
        <a:ea typeface="+mn-ea"/>
        <a:cs typeface="+mn-cs"/>
      </a:defRPr>
    </a:lvl4pPr>
    <a:lvl5pPr marL="4875764" algn="l" defTabSz="2437882" rtl="0" eaLnBrk="1" latinLnBrk="0" hangingPunct="1">
      <a:defRPr sz="4800" kern="1200">
        <a:solidFill>
          <a:schemeClr val="tx1"/>
        </a:solidFill>
        <a:latin typeface="+mn-lt"/>
        <a:ea typeface="+mn-ea"/>
        <a:cs typeface="+mn-cs"/>
      </a:defRPr>
    </a:lvl5pPr>
    <a:lvl6pPr marL="6094705" algn="l" defTabSz="2437882" rtl="0" eaLnBrk="1" latinLnBrk="0" hangingPunct="1">
      <a:defRPr sz="4800" kern="1200">
        <a:solidFill>
          <a:schemeClr val="tx1"/>
        </a:solidFill>
        <a:latin typeface="+mn-lt"/>
        <a:ea typeface="+mn-ea"/>
        <a:cs typeface="+mn-cs"/>
      </a:defRPr>
    </a:lvl6pPr>
    <a:lvl7pPr marL="7313646" algn="l" defTabSz="2437882" rtl="0" eaLnBrk="1" latinLnBrk="0" hangingPunct="1">
      <a:defRPr sz="4800" kern="1200">
        <a:solidFill>
          <a:schemeClr val="tx1"/>
        </a:solidFill>
        <a:latin typeface="+mn-lt"/>
        <a:ea typeface="+mn-ea"/>
        <a:cs typeface="+mn-cs"/>
      </a:defRPr>
    </a:lvl7pPr>
    <a:lvl8pPr marL="8532586" algn="l" defTabSz="2437882" rtl="0" eaLnBrk="1" latinLnBrk="0" hangingPunct="1">
      <a:defRPr sz="4800" kern="1200">
        <a:solidFill>
          <a:schemeClr val="tx1"/>
        </a:solidFill>
        <a:latin typeface="+mn-lt"/>
        <a:ea typeface="+mn-ea"/>
        <a:cs typeface="+mn-cs"/>
      </a:defRPr>
    </a:lvl8pPr>
    <a:lvl9pPr marL="9751527" algn="l" defTabSz="243788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4" autoAdjust="0"/>
    <p:restoredTop sz="99878" autoAdjust="0"/>
  </p:normalViewPr>
  <p:slideViewPr>
    <p:cSldViewPr>
      <p:cViewPr varScale="1">
        <p:scale>
          <a:sx n="41" d="100"/>
          <a:sy n="41" d="100"/>
        </p:scale>
        <p:origin x="686" y="72"/>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pPr/>
              <a:t>‹#›</a:t>
            </a:fld>
            <a:endParaRPr lang="zh-CN" altLang="en-US"/>
          </a:p>
        </p:txBody>
      </p:sp>
    </p:spTree>
    <p:extLst>
      <p:ext uri="{BB962C8B-B14F-4D97-AF65-F5344CB8AC3E}">
        <p14:creationId xmlns:p14="http://schemas.microsoft.com/office/powerpoint/2010/main" val="244166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defTabSz="913130">
              <a:defRPr>
                <a:solidFill>
                  <a:schemeClr val="tx1"/>
                </a:solidFill>
                <a:latin typeface="Calibri" panose="020F0502020204030204" charset="0"/>
                <a:ea typeface="宋体" panose="02010600030101010101" pitchFamily="2" charset="-122"/>
                <a:cs typeface="宋体" panose="02010600030101010101" pitchFamily="2" charset="-122"/>
              </a:defRPr>
            </a:lvl2pPr>
            <a:lvl3pPr marL="11430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3pPr>
            <a:lvl4pPr marL="16002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4pPr>
            <a:lvl5pPr marL="20574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9pPr>
          </a:lstStyle>
          <a:p>
            <a:pPr fontAlgn="base">
              <a:spcBef>
                <a:spcPct val="0"/>
              </a:spcBef>
              <a:spcAft>
                <a:spcPct val="0"/>
              </a:spcAft>
            </a:pPr>
            <a:fld id="{745701DC-8203-1947-A86C-48279A6A2044}" type="slidenum">
              <a:rPr lang="zh-CN" altLang="en-US"/>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32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pPr/>
              <a:t>‹#›</a:t>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6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pPr/>
              <a:t>2023/10/13</a:t>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76576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1790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9" r:id="rId3"/>
  </p:sldLayoutIdLst>
  <p:hf sldNum="0" hdr="0" ftr="0"/>
  <p:txStyles>
    <p:titleStyle>
      <a:lvl1pPr algn="l" defTabSz="1828068" rtl="0" eaLnBrk="1" latinLnBrk="0" hangingPunct="1">
        <a:spcBef>
          <a:spcPct val="0"/>
        </a:spcBef>
        <a:buNone/>
        <a:defRPr sz="5598"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526" indent="-685526" algn="l" defTabSz="1828068" rtl="0" eaLnBrk="1" latinLnBrk="0" hangingPunct="1">
        <a:spcBef>
          <a:spcPct val="20000"/>
        </a:spcBef>
        <a:buFont typeface="Arial" panose="020B0604020202020204" pitchFamily="34" charset="0"/>
        <a:buChar char="•"/>
        <a:defRPr sz="55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306" indent="-571271" algn="l" defTabSz="1828068" rtl="0" eaLnBrk="1" latinLnBrk="0" hangingPunct="1">
        <a:spcBef>
          <a:spcPct val="20000"/>
        </a:spcBef>
        <a:buFont typeface="Arial" panose="020B0604020202020204" pitchFamily="34" charset="0"/>
        <a:buChar char="–"/>
        <a:defRPr sz="47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086" indent="-457017" algn="l" defTabSz="1828068" rtl="0" eaLnBrk="1" latinLnBrk="0" hangingPunct="1">
        <a:spcBef>
          <a:spcPct val="20000"/>
        </a:spcBef>
        <a:buFont typeface="Arial" panose="020B0604020202020204" pitchFamily="34" charset="0"/>
        <a:buChar char="•"/>
        <a:defRPr sz="39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20"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3154"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188"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6pPr>
      <a:lvl7pPr marL="5941223"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7pPr>
      <a:lvl8pPr marL="6855257"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8pPr>
      <a:lvl9pPr marL="7769291"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9pPr>
    </p:bodyStyle>
    <p:otherStyle>
      <a:defPPr>
        <a:defRPr lang="zh-CN"/>
      </a:defPPr>
      <a:lvl1pPr marL="0" algn="l" defTabSz="1828068" rtl="0" eaLnBrk="1" latinLnBrk="0" hangingPunct="1">
        <a:defRPr sz="3599" kern="1200">
          <a:solidFill>
            <a:schemeClr val="tx1"/>
          </a:solidFill>
          <a:latin typeface="+mn-lt"/>
          <a:ea typeface="+mn-ea"/>
          <a:cs typeface="+mn-cs"/>
        </a:defRPr>
      </a:lvl1pPr>
      <a:lvl2pPr marL="914034"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1" algn="l" defTabSz="1828068" rtl="0" eaLnBrk="1" latinLnBrk="0" hangingPunct="1">
        <a:defRPr sz="3599" kern="1200">
          <a:solidFill>
            <a:schemeClr val="tx1"/>
          </a:solidFill>
          <a:latin typeface="+mn-lt"/>
          <a:ea typeface="+mn-ea"/>
          <a:cs typeface="+mn-cs"/>
        </a:defRPr>
      </a:lvl6pPr>
      <a:lvl7pPr marL="5484205"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4" algn="l" defTabSz="1828068"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32.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5.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4.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3.png"/><Relationship Id="rId30"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9.xml"/><Relationship Id="rId7" Type="http://schemas.openxmlformats.org/officeDocument/2006/relationships/image" Target="../media/image7.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34">
            <a:extLst>
              <a:ext uri="{FF2B5EF4-FFF2-40B4-BE49-F238E27FC236}">
                <a16:creationId xmlns:a16="http://schemas.microsoft.com/office/drawing/2014/main" id="{99CF8BF6-2250-47D0-814E-2DD7BA14AF68}"/>
              </a:ext>
            </a:extLst>
          </p:cNvPr>
          <p:cNvSpPr txBox="1"/>
          <p:nvPr/>
        </p:nvSpPr>
        <p:spPr>
          <a:xfrm>
            <a:off x="5922541" y="4050482"/>
            <a:ext cx="11791507" cy="1769715"/>
          </a:xfrm>
          <a:prstGeom prst="rect">
            <a:avLst/>
          </a:prstGeom>
          <a:noFill/>
        </p:spPr>
        <p:txBody>
          <a:bodyPr wrap="square" lIns="0" tIns="0" rIns="0" bIns="0">
            <a:spAutoFit/>
          </a:bodyPr>
          <a:lstStyle/>
          <a:p>
            <a:pPr algn="ctr"/>
            <a:r>
              <a:rPr lang="en-US" altLang="zh-CN" sz="11500" b="1" spc="600" dirty="0">
                <a:latin typeface="百度综艺简体" panose="02010601030101010101" pitchFamily="2" charset="-122"/>
                <a:ea typeface="百度综艺简体" panose="02010601030101010101" pitchFamily="2" charset="-122"/>
              </a:rPr>
              <a:t>HM-M</a:t>
            </a:r>
            <a:r>
              <a:rPr lang="zh-CN" altLang="en-US" sz="11500" b="1" spc="600" dirty="0">
                <a:latin typeface="百度综艺简体" panose="02010601030101010101" pitchFamily="2" charset="-122"/>
                <a:ea typeface="百度综艺简体" panose="02010601030101010101" pitchFamily="2" charset="-122"/>
              </a:rPr>
              <a:t>ES</a:t>
            </a:r>
            <a:r>
              <a:rPr lang="zh-CN" altLang="en-US" sz="9600" b="1" spc="600" dirty="0">
                <a:latin typeface="百度综艺简体" panose="02010601030101010101" pitchFamily="2" charset="-122"/>
                <a:ea typeface="百度综艺简体" panose="02010601030101010101" pitchFamily="2" charset="-122"/>
              </a:rPr>
              <a:t>系统</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3" name="PA-图片 10">
            <a:extLst>
              <a:ext uri="{FF2B5EF4-FFF2-40B4-BE49-F238E27FC236}">
                <a16:creationId xmlns:a16="http://schemas.microsoft.com/office/drawing/2014/main" id="{0BDC05B9-B177-4DC2-94C8-FD494F21E033}"/>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213" y="8435647"/>
            <a:ext cx="24353262" cy="5263907"/>
          </a:xfrm>
          <a:prstGeom prst="rect">
            <a:avLst/>
          </a:prstGeom>
        </p:spPr>
      </p:pic>
      <p:sp>
        <p:nvSpPr>
          <p:cNvPr id="4" name="文本框 44">
            <a:extLst>
              <a:ext uri="{FF2B5EF4-FFF2-40B4-BE49-F238E27FC236}">
                <a16:creationId xmlns:a16="http://schemas.microsoft.com/office/drawing/2014/main" id="{FE4BC87C-8B6F-406F-8C66-B83E13482CD5}"/>
              </a:ext>
            </a:extLst>
          </p:cNvPr>
          <p:cNvSpPr txBox="1"/>
          <p:nvPr/>
        </p:nvSpPr>
        <p:spPr>
          <a:xfrm>
            <a:off x="9089466" y="6786786"/>
            <a:ext cx="5457655" cy="615553"/>
          </a:xfrm>
          <a:prstGeom prst="rect">
            <a:avLst/>
          </a:prstGeom>
          <a:noFill/>
        </p:spPr>
        <p:txBody>
          <a:bodyPr wrap="square" lIns="0" tIns="0" rIns="0" bIns="0">
            <a:spAutoFit/>
          </a:bodyPr>
          <a:lstStyle/>
          <a:p>
            <a:pPr algn="ctr"/>
            <a:r>
              <a:rPr lang="zh-CN" altLang="en-US" sz="4000" spc="283" dirty="0">
                <a:latin typeface="微软雅黑 Light" panose="020B0502040204020203" pitchFamily="34" charset="-122"/>
                <a:ea typeface="微软雅黑 Light" panose="020B0502040204020203" pitchFamily="34" charset="-122"/>
              </a:rPr>
              <a:t>产品介绍</a:t>
            </a:r>
            <a:endParaRPr lang="en-US" altLang="zh-CN" sz="4000" spc="283"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56106687"/>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a:extLst>
                <a:ext uri="{FF2B5EF4-FFF2-40B4-BE49-F238E27FC236}">
                  <a16:creationId xmlns:a16="http://schemas.microsoft.com/office/drawing/2014/main" id="{730B8D36-9787-4FE5-80C2-EF5B149194D6}"/>
                </a:ext>
              </a:extLst>
            </p:cNvPr>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A</a:t>
              </a:r>
              <a:endParaRPr lang="zh-CN" altLang="en-US" sz="1804" b="1" dirty="0">
                <a:latin typeface="微软雅黑 Light" panose="020B0502040204020203" pitchFamily="34" charset="-122"/>
                <a:ea typeface="微软雅黑 Light" panose="020B0502040204020203" pitchFamily="34" charset="-122"/>
              </a:endParaRPr>
            </a:p>
          </p:txBody>
        </p:sp>
        <p:sp>
          <p:nvSpPr>
            <p:cNvPr id="10" name="TextBox 61">
              <a:extLst>
                <a:ext uri="{FF2B5EF4-FFF2-40B4-BE49-F238E27FC236}">
                  <a16:creationId xmlns:a16="http://schemas.microsoft.com/office/drawing/2014/main" id="{5F38D1C2-F3B8-4D53-B6CA-16F0316789D5}"/>
                </a:ext>
              </a:extLst>
            </p:cNvPr>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B</a:t>
              </a:r>
              <a:endParaRPr lang="zh-CN" altLang="en-US" sz="1804" b="1" dirty="0">
                <a:latin typeface="微软雅黑 Light" panose="020B0502040204020203" pitchFamily="34" charset="-122"/>
                <a:ea typeface="微软雅黑 Light" panose="020B0502040204020203" pitchFamily="34" charset="-122"/>
              </a:endParaRPr>
            </a:p>
          </p:txBody>
        </p:sp>
        <p:sp>
          <p:nvSpPr>
            <p:cNvPr id="11" name="TextBox 61">
              <a:extLst>
                <a:ext uri="{FF2B5EF4-FFF2-40B4-BE49-F238E27FC236}">
                  <a16:creationId xmlns:a16="http://schemas.microsoft.com/office/drawing/2014/main" id="{03CB8FC8-62D4-479E-816E-C5F1DCD24F0D}"/>
                </a:ext>
              </a:extLst>
            </p:cNvPr>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C</a:t>
              </a:r>
              <a:endParaRPr lang="zh-CN" altLang="en-US" sz="1804" b="1" dirty="0">
                <a:latin typeface="微软雅黑 Light" panose="020B0502040204020203" pitchFamily="34" charset="-122"/>
                <a:ea typeface="微软雅黑 Light" panose="020B0502040204020203" pitchFamily="34" charset="-122"/>
              </a:endParaRPr>
            </a:p>
          </p:txBody>
        </p:sp>
        <p:sp>
          <p:nvSpPr>
            <p:cNvPr id="12" name="TextBox 61">
              <a:extLst>
                <a:ext uri="{FF2B5EF4-FFF2-40B4-BE49-F238E27FC236}">
                  <a16:creationId xmlns:a16="http://schemas.microsoft.com/office/drawing/2014/main" id="{116A41BD-519A-4161-BB40-1F12DE071899}"/>
                </a:ext>
              </a:extLst>
            </p:cNvPr>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夜班</a:t>
              </a:r>
            </a:p>
          </p:txBody>
        </p:sp>
        <p:sp>
          <p:nvSpPr>
            <p:cNvPr id="13" name="Freeform 14">
              <a:extLst>
                <a:ext uri="{FF2B5EF4-FFF2-40B4-BE49-F238E27FC236}">
                  <a16:creationId xmlns:a16="http://schemas.microsoft.com/office/drawing/2014/main" id="{33757EDD-0FC7-4556-9023-BCBE1A14D435}"/>
                </a:ext>
              </a:extLst>
            </p:cNvPr>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4" name="TextBox 61">
              <a:extLst>
                <a:ext uri="{FF2B5EF4-FFF2-40B4-BE49-F238E27FC236}">
                  <a16:creationId xmlns:a16="http://schemas.microsoft.com/office/drawing/2014/main" id="{6252AB3A-76D5-4AA5-97CF-EDC671DD7F56}"/>
                </a:ext>
              </a:extLst>
            </p:cNvPr>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白班</a:t>
              </a:r>
            </a:p>
          </p:txBody>
        </p:sp>
        <p:sp>
          <p:nvSpPr>
            <p:cNvPr id="15" name="Freeform 5">
              <a:extLst>
                <a:ext uri="{FF2B5EF4-FFF2-40B4-BE49-F238E27FC236}">
                  <a16:creationId xmlns:a16="http://schemas.microsoft.com/office/drawing/2014/main" id="{41B3FA44-855B-40D0-B063-91A4EA8C892F}"/>
                </a:ext>
              </a:extLst>
            </p:cNvPr>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6" name="TextBox 61">
              <a:extLst>
                <a:ext uri="{FF2B5EF4-FFF2-40B4-BE49-F238E27FC236}">
                  <a16:creationId xmlns:a16="http://schemas.microsoft.com/office/drawing/2014/main" id="{DCABDA16-5AA8-4A1D-A6D5-1CBFA6EEA0D6}"/>
                </a:ext>
              </a:extLst>
            </p:cNvPr>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班组</a:t>
              </a:r>
            </a:p>
          </p:txBody>
        </p:sp>
        <p:sp>
          <p:nvSpPr>
            <p:cNvPr id="17" name="TextBox 61">
              <a:extLst>
                <a:ext uri="{FF2B5EF4-FFF2-40B4-BE49-F238E27FC236}">
                  <a16:creationId xmlns:a16="http://schemas.microsoft.com/office/drawing/2014/main" id="{5FFEB9AF-97F7-43FD-BC8D-2F47851C4720}"/>
                </a:ext>
              </a:extLst>
            </p:cNvPr>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p>
          </p:txBody>
        </p:sp>
        <p:sp>
          <p:nvSpPr>
            <p:cNvPr id="18" name="TextBox 61">
              <a:extLst>
                <a:ext uri="{FF2B5EF4-FFF2-40B4-BE49-F238E27FC236}">
                  <a16:creationId xmlns:a16="http://schemas.microsoft.com/office/drawing/2014/main" id="{162E4534-4301-4924-AEA9-4A8B51C15A50}"/>
                </a:ext>
              </a:extLst>
            </p:cNvPr>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排班日历</a:t>
              </a:r>
            </a:p>
          </p:txBody>
        </p:sp>
        <p:sp>
          <p:nvSpPr>
            <p:cNvPr id="19" name="椭圆 18">
              <a:extLst>
                <a:ext uri="{FF2B5EF4-FFF2-40B4-BE49-F238E27FC236}">
                  <a16:creationId xmlns:a16="http://schemas.microsoft.com/office/drawing/2014/main" id="{4BDA2F2A-8401-4695-9713-B36D4E951CF3}"/>
                </a:ext>
              </a:extLst>
            </p:cNvPr>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0" name="椭圆 19">
              <a:extLst>
                <a:ext uri="{FF2B5EF4-FFF2-40B4-BE49-F238E27FC236}">
                  <a16:creationId xmlns:a16="http://schemas.microsoft.com/office/drawing/2014/main" id="{16D925E6-7D45-4D83-82A1-4A80CD1FBBEF}"/>
                </a:ext>
              </a:extLst>
            </p:cNvPr>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1" name="椭圆 20">
              <a:extLst>
                <a:ext uri="{FF2B5EF4-FFF2-40B4-BE49-F238E27FC236}">
                  <a16:creationId xmlns:a16="http://schemas.microsoft.com/office/drawing/2014/main" id="{1F25D022-A8A6-4FF4-ABCB-C43D91264983}"/>
                </a:ext>
              </a:extLst>
            </p:cNvPr>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grpSp>
          <p:nvGrpSpPr>
            <p:cNvPr id="22" name="组合 21">
              <a:extLst>
                <a:ext uri="{FF2B5EF4-FFF2-40B4-BE49-F238E27FC236}">
                  <a16:creationId xmlns:a16="http://schemas.microsoft.com/office/drawing/2014/main" id="{527C39CB-3FBA-4D45-BE7A-5473D16E99A6}"/>
                </a:ext>
              </a:extLst>
            </p:cNvPr>
            <p:cNvGrpSpPr/>
            <p:nvPr/>
          </p:nvGrpSpPr>
          <p:grpSpPr>
            <a:xfrm>
              <a:off x="2825108" y="5274619"/>
              <a:ext cx="1383960" cy="1497086"/>
              <a:chOff x="-5584755" y="3304732"/>
              <a:chExt cx="3825202" cy="3825196"/>
            </a:xfrm>
          </p:grpSpPr>
          <p:grpSp>
            <p:nvGrpSpPr>
              <p:cNvPr id="23" name="组合 22">
                <a:extLst>
                  <a:ext uri="{FF2B5EF4-FFF2-40B4-BE49-F238E27FC236}">
                    <a16:creationId xmlns:a16="http://schemas.microsoft.com/office/drawing/2014/main" id="{F35AA139-9FF1-49FD-8596-CF968B45E8F3}"/>
                  </a:ext>
                </a:extLst>
              </p:cNvPr>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a:extLst>
                    <a:ext uri="{FF2B5EF4-FFF2-40B4-BE49-F238E27FC236}">
                      <a16:creationId xmlns:a16="http://schemas.microsoft.com/office/drawing/2014/main" id="{B08B5978-EE57-4504-8677-6829AB4D11E3}"/>
                    </a:ext>
                  </a:extLst>
                </p:cNvPr>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a:extLst>
                    <a:ext uri="{FF2B5EF4-FFF2-40B4-BE49-F238E27FC236}">
                      <a16:creationId xmlns:a16="http://schemas.microsoft.com/office/drawing/2014/main" id="{88A98CC6-6E17-43AE-9251-7DFD7F7E0034}"/>
                    </a:ext>
                  </a:extLst>
                </p:cNvPr>
                <p:cNvSpPr>
                  <a:spLocks/>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8C9495D3-8946-4DDA-8F6A-AD67A56F0C8C}"/>
                  </a:ext>
                </a:extLst>
              </p:cNvPr>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27" name="组合 26">
              <a:extLst>
                <a:ext uri="{FF2B5EF4-FFF2-40B4-BE49-F238E27FC236}">
                  <a16:creationId xmlns:a16="http://schemas.microsoft.com/office/drawing/2014/main" id="{647AD1DA-A471-4132-AD7F-39C609D33B92}"/>
                </a:ext>
              </a:extLst>
            </p:cNvPr>
            <p:cNvGrpSpPr/>
            <p:nvPr/>
          </p:nvGrpSpPr>
          <p:grpSpPr>
            <a:xfrm>
              <a:off x="2825107" y="7506866"/>
              <a:ext cx="1383960" cy="1370308"/>
              <a:chOff x="-5542528" y="8295813"/>
              <a:chExt cx="3825201" cy="3825205"/>
            </a:xfrm>
          </p:grpSpPr>
          <p:sp>
            <p:nvSpPr>
              <p:cNvPr id="28" name="Freeform 898">
                <a:extLst>
                  <a:ext uri="{FF2B5EF4-FFF2-40B4-BE49-F238E27FC236}">
                    <a16:creationId xmlns:a16="http://schemas.microsoft.com/office/drawing/2014/main" id="{DAC7536A-7DCF-4E30-A1F9-FF4E64B9304C}"/>
                  </a:ext>
                </a:extLst>
              </p:cNvPr>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id="{9ADED4AB-48B8-4795-A34F-A96C1323ECC2}"/>
                  </a:ext>
                </a:extLst>
              </p:cNvPr>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30" name="组合 29">
              <a:extLst>
                <a:ext uri="{FF2B5EF4-FFF2-40B4-BE49-F238E27FC236}">
                  <a16:creationId xmlns:a16="http://schemas.microsoft.com/office/drawing/2014/main" id="{49968F73-92A3-4469-BC3D-630D4CBCCD18}"/>
                </a:ext>
              </a:extLst>
            </p:cNvPr>
            <p:cNvGrpSpPr/>
            <p:nvPr/>
          </p:nvGrpSpPr>
          <p:grpSpPr>
            <a:xfrm>
              <a:off x="2825107" y="9873145"/>
              <a:ext cx="1383961" cy="1222330"/>
              <a:chOff x="-5501646" y="13997170"/>
              <a:chExt cx="3825197" cy="3825199"/>
            </a:xfrm>
          </p:grpSpPr>
          <p:grpSp>
            <p:nvGrpSpPr>
              <p:cNvPr id="31" name="组合 30">
                <a:extLst>
                  <a:ext uri="{FF2B5EF4-FFF2-40B4-BE49-F238E27FC236}">
                    <a16:creationId xmlns:a16="http://schemas.microsoft.com/office/drawing/2014/main" id="{EE284E63-3A37-43A5-ADAC-BC640F3298B3}"/>
                  </a:ext>
                </a:extLst>
              </p:cNvPr>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a:extLst>
                    <a:ext uri="{FF2B5EF4-FFF2-40B4-BE49-F238E27FC236}">
                      <a16:creationId xmlns:a16="http://schemas.microsoft.com/office/drawing/2014/main" id="{15BEDF37-138A-455A-9A1C-175B9D84A4DB}"/>
                    </a:ext>
                  </a:extLst>
                </p:cNvPr>
                <p:cNvSpPr>
                  <a:spLocks/>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4" name="Freeform 56">
                  <a:extLst>
                    <a:ext uri="{FF2B5EF4-FFF2-40B4-BE49-F238E27FC236}">
                      <a16:creationId xmlns:a16="http://schemas.microsoft.com/office/drawing/2014/main" id="{BA969EC0-C566-4CF3-8CFE-D1786F718EC1}"/>
                    </a:ext>
                  </a:extLst>
                </p:cNvPr>
                <p:cNvSpPr>
                  <a:spLocks/>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5" name="Freeform 57">
                  <a:extLst>
                    <a:ext uri="{FF2B5EF4-FFF2-40B4-BE49-F238E27FC236}">
                      <a16:creationId xmlns:a16="http://schemas.microsoft.com/office/drawing/2014/main" id="{A83695EE-4136-4322-8D62-B3470AB03142}"/>
                    </a:ext>
                  </a:extLst>
                </p:cNvPr>
                <p:cNvSpPr>
                  <a:spLocks/>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grpSp>
          <p:sp>
            <p:nvSpPr>
              <p:cNvPr id="32" name="矩形 31">
                <a:extLst>
                  <a:ext uri="{FF2B5EF4-FFF2-40B4-BE49-F238E27FC236}">
                    <a16:creationId xmlns:a16="http://schemas.microsoft.com/office/drawing/2014/main" id="{7766109E-01A0-4B62-9DBB-861F94147166}"/>
                  </a:ext>
                </a:extLst>
              </p:cNvPr>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cxnSp>
          <p:nvCxnSpPr>
            <p:cNvPr id="36" name="直接连接符 35">
              <a:extLst>
                <a:ext uri="{FF2B5EF4-FFF2-40B4-BE49-F238E27FC236}">
                  <a16:creationId xmlns:a16="http://schemas.microsoft.com/office/drawing/2014/main" id="{D99957BC-D764-4EBC-8EFA-D92B23BAEEE0}"/>
                </a:ext>
              </a:extLst>
            </p:cNvPr>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4CC1EEEE-511F-479E-9DAC-D3BBB40780DE}"/>
                </a:ext>
              </a:extLst>
            </p:cNvPr>
            <p:cNvGrpSpPr/>
            <p:nvPr/>
          </p:nvGrpSpPr>
          <p:grpSpPr>
            <a:xfrm>
              <a:off x="4717187" y="7641450"/>
              <a:ext cx="4311380" cy="806546"/>
              <a:chOff x="-6303993" y="9341653"/>
              <a:chExt cx="14216476" cy="2177911"/>
            </a:xfrm>
          </p:grpSpPr>
          <p:cxnSp>
            <p:nvCxnSpPr>
              <p:cNvPr id="38" name="直接连接符 37">
                <a:extLst>
                  <a:ext uri="{FF2B5EF4-FFF2-40B4-BE49-F238E27FC236}">
                    <a16:creationId xmlns:a16="http://schemas.microsoft.com/office/drawing/2014/main" id="{B39FC0DB-75A0-4745-B9F3-04B576561C6E}"/>
                  </a:ext>
                </a:extLst>
              </p:cNvPr>
              <p:cNvCxnSpPr>
                <a:cxnSpLocks/>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B7B394A-12AC-4559-8616-E9FF6326D5D2}"/>
                  </a:ext>
                </a:extLst>
              </p:cNvPr>
              <p:cNvCxnSpPr>
                <a:cxnSpLocks/>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C3A01D68-6612-427E-BCB2-D7D28739299F}"/>
                </a:ext>
              </a:extLst>
            </p:cNvPr>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id="{DB531DE9-5504-4DF8-82DE-C49A3C59BCB4}"/>
                </a:ext>
              </a:extLst>
            </p:cNvPr>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a:extLst>
              <a:ext uri="{FF2B5EF4-FFF2-40B4-BE49-F238E27FC236}">
                <a16:creationId xmlns:a16="http://schemas.microsoft.com/office/drawing/2014/main" id="{046D071D-6179-48E3-B655-B9669428383E}"/>
              </a:ext>
            </a:extLst>
          </p:cNvPr>
          <p:cNvSpPr txBox="1"/>
          <p:nvPr/>
        </p:nvSpPr>
        <p:spPr>
          <a:xfrm>
            <a:off x="769188" y="4152623"/>
            <a:ext cx="6305481" cy="4616648"/>
          </a:xfrm>
          <a:prstGeom prst="rect">
            <a:avLst/>
          </a:prstGeom>
          <a:noFill/>
          <a:ln>
            <a:noFill/>
          </a:ln>
        </p:spPr>
        <p:txBody>
          <a:bodyPr wrap="square" rtlCol="0">
            <a:spAutoFit/>
          </a:bodyPr>
          <a:lstStyle>
            <a:defPPr>
              <a:defRPr lang="zh-CN"/>
            </a:defPPr>
            <a:lvl1pPr>
              <a:lnSpc>
                <a:spcPct val="150000"/>
              </a:lnSpc>
              <a:defRPr sz="4000" b="1"/>
            </a:lvl1pPr>
          </a:lstStyle>
          <a:p>
            <a:pPr marL="190927" indent="-190927">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0927" indent="-190927">
              <a:buFont typeface="Arial" panose="020B0604020202020204" pitchFamily="34" charset="0"/>
              <a:buChar char="•"/>
            </a:pPr>
            <a:r>
              <a:rPr lang="zh-CN" altLang="en-US" sz="2800" b="0" dirty="0"/>
              <a:t>可自由灵活设置每个班组的成员以及轮班周期。</a:t>
            </a:r>
            <a:endParaRPr lang="en-US" altLang="zh-CN" sz="2800" b="0" dirty="0"/>
          </a:p>
          <a:p>
            <a:pPr marL="190927" indent="-190927">
              <a:buFont typeface="Arial" panose="020B0604020202020204" pitchFamily="34" charset="0"/>
              <a:buChar char="•"/>
            </a:pPr>
            <a:r>
              <a:rPr lang="zh-CN" altLang="en-US" sz="2800" b="0" dirty="0"/>
              <a:t>可灵活设置节假日，休息日等。</a:t>
            </a:r>
            <a:endParaRPr lang="en-US" altLang="zh-CN" sz="2800" b="0" dirty="0"/>
          </a:p>
          <a:p>
            <a:pPr marL="190927" indent="-190927">
              <a:buFont typeface="Arial" panose="020B0604020202020204" pitchFamily="34" charset="0"/>
              <a:buChar char="•"/>
            </a:pPr>
            <a:r>
              <a:rPr lang="zh-CN" altLang="en-US" sz="2800" b="0" dirty="0"/>
              <a:t>系统自动根据排班情况生成排班日历，可根据需要进行调班。</a:t>
            </a:r>
          </a:p>
        </p:txBody>
      </p:sp>
    </p:spTree>
    <p:extLst>
      <p:ext uri="{BB962C8B-B14F-4D97-AF65-F5344CB8AC3E}">
        <p14:creationId xmlns:p14="http://schemas.microsoft.com/office/powerpoint/2010/main" val="13447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质量管理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1" name="文本框 38">
            <a:extLst>
              <a:ext uri="{FF2B5EF4-FFF2-40B4-BE49-F238E27FC236}">
                <a16:creationId xmlns:a16="http://schemas.microsoft.com/office/drawing/2014/main" id="{0D0008FD-BE6C-4221-AF98-F716B4DAD63E}"/>
              </a:ext>
            </a:extLst>
          </p:cNvPr>
          <p:cNvSpPr txBox="1"/>
          <p:nvPr/>
        </p:nvSpPr>
        <p:spPr>
          <a:xfrm>
            <a:off x="2010763" y="7730788"/>
            <a:ext cx="20329601" cy="3323987"/>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质检模板是一系列质检指标的集合，针对不同类型的产品可以设置质检模板。质检模板可以设置分类，用于来料检验、首检、末检、巡检、出货检验等场景。</a:t>
            </a:r>
            <a:endParaRPr lang="en-US" altLang="zh-CN" sz="2800" dirty="0"/>
          </a:p>
          <a:p>
            <a:r>
              <a:rPr lang="zh-CN" altLang="en-US" sz="2800" dirty="0"/>
              <a:t>质检人员在检测时，可在触控屏或手机</a:t>
            </a:r>
            <a:r>
              <a:rPr lang="en-US" altLang="zh-CN" sz="2800" dirty="0"/>
              <a:t>APP</a:t>
            </a:r>
            <a:r>
              <a:rPr lang="zh-CN" altLang="en-US" sz="2800" dirty="0"/>
              <a:t>中查看每个产品对应的质检要求，并在检测完毕后录入这些检测指标的实际检测结果。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4775"/>
          </a:xfrm>
          <a:prstGeom prst="rect">
            <a:avLst/>
          </a:prstGeom>
          <a:noFill/>
        </p:spPr>
        <p:txBody>
          <a:bodyPr wrap="square" rtlCol="0">
            <a:spAutoFit/>
          </a:bodyPr>
          <a:lstStyle/>
          <a:p>
            <a:pPr algn="ctr"/>
            <a:r>
              <a:rPr lang="zh-CN" altLang="en-US" sz="3200" dirty="0"/>
              <a:t>质检结果</a:t>
            </a:r>
          </a:p>
        </p:txBody>
      </p:sp>
      <p:sp>
        <p:nvSpPr>
          <p:cNvPr id="19" name="TextBox 18"/>
          <p:cNvSpPr txBox="1"/>
          <p:nvPr/>
        </p:nvSpPr>
        <p:spPr>
          <a:xfrm>
            <a:off x="4266357" y="5747591"/>
            <a:ext cx="2759649" cy="584775"/>
          </a:xfrm>
          <a:prstGeom prst="rect">
            <a:avLst/>
          </a:prstGeom>
          <a:noFill/>
        </p:spPr>
        <p:txBody>
          <a:bodyPr wrap="square" rtlCol="0">
            <a:spAutoFit/>
          </a:bodyPr>
          <a:lstStyle/>
          <a:p>
            <a:pPr algn="ctr"/>
            <a:r>
              <a:rPr lang="zh-CN" altLang="en-US" sz="3200" dirty="0"/>
              <a:t>质检项目</a:t>
            </a:r>
          </a:p>
        </p:txBody>
      </p:sp>
      <p:sp>
        <p:nvSpPr>
          <p:cNvPr id="20" name="TextBox 19"/>
          <p:cNvSpPr txBox="1"/>
          <p:nvPr/>
        </p:nvSpPr>
        <p:spPr>
          <a:xfrm>
            <a:off x="11779520" y="5717258"/>
            <a:ext cx="2759649" cy="584775"/>
          </a:xfrm>
          <a:prstGeom prst="rect">
            <a:avLst/>
          </a:prstGeom>
          <a:noFill/>
        </p:spPr>
        <p:txBody>
          <a:bodyPr wrap="square" rtlCol="0">
            <a:spAutoFit/>
          </a:bodyPr>
          <a:lstStyle/>
          <a:p>
            <a:pPr algn="ctr"/>
            <a:r>
              <a:rPr lang="zh-CN" altLang="en-US" sz="3200" dirty="0"/>
              <a:t>质检模板</a:t>
            </a:r>
          </a:p>
        </p:txBody>
      </p:sp>
      <p:pic>
        <p:nvPicPr>
          <p:cNvPr id="8" name="图片 7">
            <a:extLst>
              <a:ext uri="{FF2B5EF4-FFF2-40B4-BE49-F238E27FC236}">
                <a16:creationId xmlns:a16="http://schemas.microsoft.com/office/drawing/2014/main" id="{2FD70D66-3EB9-FBAA-60DF-CC71892483CF}"/>
              </a:ext>
            </a:extLst>
          </p:cNvPr>
          <p:cNvPicPr>
            <a:picLocks noChangeAspect="1"/>
          </p:cNvPicPr>
          <p:nvPr/>
        </p:nvPicPr>
        <p:blipFill>
          <a:blip r:embed="rId4"/>
          <a:stretch>
            <a:fillRect/>
          </a:stretch>
        </p:blipFill>
        <p:spPr>
          <a:xfrm>
            <a:off x="2322141" y="2473447"/>
            <a:ext cx="6385092" cy="3181550"/>
          </a:xfrm>
          <a:prstGeom prst="rect">
            <a:avLst/>
          </a:prstGeom>
        </p:spPr>
      </p:pic>
      <p:pic>
        <p:nvPicPr>
          <p:cNvPr id="10" name="图片 9">
            <a:extLst>
              <a:ext uri="{FF2B5EF4-FFF2-40B4-BE49-F238E27FC236}">
                <a16:creationId xmlns:a16="http://schemas.microsoft.com/office/drawing/2014/main" id="{98937FC8-BCBC-2833-24F7-E26AE8C1B80C}"/>
              </a:ext>
            </a:extLst>
          </p:cNvPr>
          <p:cNvPicPr>
            <a:picLocks noChangeAspect="1"/>
          </p:cNvPicPr>
          <p:nvPr/>
        </p:nvPicPr>
        <p:blipFill>
          <a:blip r:embed="rId5"/>
          <a:stretch>
            <a:fillRect/>
          </a:stretch>
        </p:blipFill>
        <p:spPr>
          <a:xfrm>
            <a:off x="9800695" y="2473447"/>
            <a:ext cx="6717297" cy="3181550"/>
          </a:xfrm>
          <a:prstGeom prst="rect">
            <a:avLst/>
          </a:prstGeom>
        </p:spPr>
      </p:pic>
    </p:spTree>
    <p:extLst>
      <p:ext uri="{BB962C8B-B14F-4D97-AF65-F5344CB8AC3E}">
        <p14:creationId xmlns:p14="http://schemas.microsoft.com/office/powerpoint/2010/main" val="73603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a:extLst>
              <a:ext uri="{FF2B5EF4-FFF2-40B4-BE49-F238E27FC236}">
                <a16:creationId xmlns:a16="http://schemas.microsoft.com/office/drawing/2014/main" id="{5D99BC60-68F3-4B3B-91F8-434BDA75724A}"/>
              </a:ext>
            </a:extLst>
          </p:cNvPr>
          <p:cNvGrpSpPr/>
          <p:nvPr/>
        </p:nvGrpSpPr>
        <p:grpSpPr>
          <a:xfrm>
            <a:off x="13378658" y="3699303"/>
            <a:ext cx="3458665" cy="3041037"/>
            <a:chOff x="6213938" y="4915890"/>
            <a:chExt cx="3105867" cy="2730845"/>
          </a:xfrm>
        </p:grpSpPr>
        <p:pic>
          <p:nvPicPr>
            <p:cNvPr id="11" name="图片 10" descr="仓储区域">
              <a:extLst>
                <a:ext uri="{FF2B5EF4-FFF2-40B4-BE49-F238E27FC236}">
                  <a16:creationId xmlns:a16="http://schemas.microsoft.com/office/drawing/2014/main" id="{AA71FA92-A798-442D-9288-5221E9F2B27D}"/>
                </a:ext>
              </a:extLst>
            </p:cNvPr>
            <p:cNvPicPr>
              <a:picLocks noChangeAspect="1"/>
            </p:cNvPicPr>
            <p:nvPr/>
          </p:nvPicPr>
          <p:blipFill>
            <a:blip r:embed="rId26"/>
            <a:stretch>
              <a:fillRect/>
            </a:stretch>
          </p:blipFill>
          <p:spPr>
            <a:xfrm>
              <a:off x="6213938" y="4915890"/>
              <a:ext cx="3105867" cy="2346933"/>
            </a:xfrm>
            <a:prstGeom prst="rect">
              <a:avLst/>
            </a:prstGeom>
            <a:ln w="14288">
              <a:solidFill>
                <a:srgbClr val="2E75B6"/>
              </a:solidFill>
            </a:ln>
            <a:effectLst/>
          </p:spPr>
        </p:pic>
        <p:sp>
          <p:nvSpPr>
            <p:cNvPr id="12" name="TextBox 42">
              <a:extLst>
                <a:ext uri="{FF2B5EF4-FFF2-40B4-BE49-F238E27FC236}">
                  <a16:creationId xmlns:a16="http://schemas.microsoft.com/office/drawing/2014/main" id="{4C9AED76-7601-47CE-8698-CB7512361939}"/>
                </a:ext>
              </a:extLst>
            </p:cNvPr>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3" dirty="0"/>
                <a:t>库区库位</a:t>
              </a:r>
            </a:p>
          </p:txBody>
        </p:sp>
      </p:grpSp>
      <p:grpSp>
        <p:nvGrpSpPr>
          <p:cNvPr id="14" name="组合 13">
            <a:extLst>
              <a:ext uri="{FF2B5EF4-FFF2-40B4-BE49-F238E27FC236}">
                <a16:creationId xmlns:a16="http://schemas.microsoft.com/office/drawing/2014/main" id="{0E3A3788-577F-4C3F-923E-C187570EFAF2}"/>
              </a:ext>
            </a:extLst>
          </p:cNvPr>
          <p:cNvGrpSpPr/>
          <p:nvPr/>
        </p:nvGrpSpPr>
        <p:grpSpPr>
          <a:xfrm>
            <a:off x="12969900" y="7702209"/>
            <a:ext cx="4919796" cy="2878963"/>
            <a:chOff x="15122878" y="7210673"/>
            <a:chExt cx="8191638" cy="4793579"/>
          </a:xfrm>
        </p:grpSpPr>
        <p:pic>
          <p:nvPicPr>
            <p:cNvPr id="16" name="Picture 4">
              <a:extLst>
                <a:ext uri="{FF2B5EF4-FFF2-40B4-BE49-F238E27FC236}">
                  <a16:creationId xmlns:a16="http://schemas.microsoft.com/office/drawing/2014/main" id="{CDD02404-CEE2-4788-AFDD-B8DD22223A3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a:extLst>
                <a:ext uri="{FF2B5EF4-FFF2-40B4-BE49-F238E27FC236}">
                  <a16:creationId xmlns:a16="http://schemas.microsoft.com/office/drawing/2014/main" id="{BD29DCAA-A6A8-4D86-A3DC-23AF2C50A2E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id="{A555FAFA-513F-451D-A307-01329FE2C4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a:extLst>
                <a:ext uri="{FF2B5EF4-FFF2-40B4-BE49-F238E27FC236}">
                  <a16:creationId xmlns:a16="http://schemas.microsoft.com/office/drawing/2014/main" id="{A47A87BE-4271-4782-BCCB-4ECDE5F46FBD}"/>
                </a:ext>
              </a:extLst>
            </p:cNvPr>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p>
          </p:txBody>
        </p:sp>
        <p:sp>
          <p:nvSpPr>
            <p:cNvPr id="20" name="TextBox 46">
              <a:extLst>
                <a:ext uri="{FF2B5EF4-FFF2-40B4-BE49-F238E27FC236}">
                  <a16:creationId xmlns:a16="http://schemas.microsoft.com/office/drawing/2014/main" id="{5CA0C59E-42CC-4F34-9913-0966BEC51507}"/>
                </a:ext>
              </a:extLst>
            </p:cNvPr>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5475E309-D862-4FBC-A459-64316C7E2C9A}"/>
              </a:ext>
            </a:extLst>
          </p:cNvPr>
          <p:cNvGrpSpPr/>
          <p:nvPr/>
        </p:nvGrpSpPr>
        <p:grpSpPr>
          <a:xfrm>
            <a:off x="2322141" y="3393814"/>
            <a:ext cx="7034599" cy="4545100"/>
            <a:chOff x="6533313" y="2313409"/>
            <a:chExt cx="4163940" cy="2690346"/>
          </a:xfrm>
        </p:grpSpPr>
        <p:sp>
          <p:nvSpPr>
            <p:cNvPr id="24" name="TextBox 29">
              <a:extLst>
                <a:ext uri="{FF2B5EF4-FFF2-40B4-BE49-F238E27FC236}">
                  <a16:creationId xmlns:a16="http://schemas.microsoft.com/office/drawing/2014/main" id="{99EEBD12-AFBE-49D7-BD58-50A99B1628C5}"/>
                </a:ext>
              </a:extLst>
            </p:cNvPr>
            <p:cNvSpPr txBox="1"/>
            <p:nvPr>
              <p:custDataLst>
                <p:tags r:id="rId2"/>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p>
          </p:txBody>
        </p:sp>
        <p:sp>
          <p:nvSpPr>
            <p:cNvPr id="25" name="TextBox 32">
              <a:extLst>
                <a:ext uri="{FF2B5EF4-FFF2-40B4-BE49-F238E27FC236}">
                  <a16:creationId xmlns:a16="http://schemas.microsoft.com/office/drawing/2014/main" id="{1D47F54E-31DF-400B-A1E7-E12D309B7B2A}"/>
                </a:ext>
              </a:extLst>
            </p:cNvPr>
            <p:cNvSpPr txBox="1"/>
            <p:nvPr>
              <p:custDataLst>
                <p:tags r:id="rId3"/>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生产领料</a:t>
              </a:r>
              <a:endParaRPr lang="en-US" altLang="zh-CN" sz="2800" dirty="0"/>
            </a:p>
            <a:p>
              <a:pPr algn="l"/>
              <a:r>
                <a:rPr lang="zh-CN" altLang="en-US" sz="2800" dirty="0"/>
                <a:t>退料</a:t>
              </a:r>
            </a:p>
          </p:txBody>
        </p:sp>
        <p:sp>
          <p:nvSpPr>
            <p:cNvPr id="26" name="TextBox 34">
              <a:extLst>
                <a:ext uri="{FF2B5EF4-FFF2-40B4-BE49-F238E27FC236}">
                  <a16:creationId xmlns:a16="http://schemas.microsoft.com/office/drawing/2014/main" id="{DA032F9B-1CBE-4DDD-9B1E-56A986FA3D67}"/>
                </a:ext>
              </a:extLst>
            </p:cNvPr>
            <p:cNvSpPr txBox="1"/>
            <p:nvPr>
              <p:custDataLst>
                <p:tags r:id="rId4"/>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a:t>产品入库</a:t>
              </a:r>
            </a:p>
          </p:txBody>
        </p:sp>
        <p:sp>
          <p:nvSpPr>
            <p:cNvPr id="27" name="TextBox 35">
              <a:extLst>
                <a:ext uri="{FF2B5EF4-FFF2-40B4-BE49-F238E27FC236}">
                  <a16:creationId xmlns:a16="http://schemas.microsoft.com/office/drawing/2014/main" id="{452740BD-8FDF-4C82-8CD6-BC84D977691F}"/>
                </a:ext>
              </a:extLst>
            </p:cNvPr>
            <p:cNvSpPr txBox="1"/>
            <p:nvPr>
              <p:custDataLst>
                <p:tags r:id="rId5"/>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p>
          </p:txBody>
        </p:sp>
        <p:sp>
          <p:nvSpPr>
            <p:cNvPr id="28" name="TextBox 41">
              <a:extLst>
                <a:ext uri="{FF2B5EF4-FFF2-40B4-BE49-F238E27FC236}">
                  <a16:creationId xmlns:a16="http://schemas.microsoft.com/office/drawing/2014/main" id="{B1B93E52-E230-4F03-B5DE-15CC6B50FEC7}"/>
                </a:ext>
              </a:extLst>
            </p:cNvPr>
            <p:cNvSpPr txBox="1"/>
            <p:nvPr>
              <p:custDataLst>
                <p:tags r:id="rId6"/>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p>
          </p:txBody>
        </p:sp>
        <p:sp>
          <p:nvSpPr>
            <p:cNvPr id="30" name="文本框 68">
              <a:extLst>
                <a:ext uri="{FF2B5EF4-FFF2-40B4-BE49-F238E27FC236}">
                  <a16:creationId xmlns:a16="http://schemas.microsoft.com/office/drawing/2014/main" id="{5783F2B8-AB61-48F9-BB3C-A55D2BB9D171}"/>
                </a:ext>
              </a:extLst>
            </p:cNvPr>
            <p:cNvSpPr txBox="1"/>
            <p:nvPr>
              <p:custDataLst>
                <p:tags r:id="rId7"/>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p>
            <a:p>
              <a:pPr>
                <a:lnSpc>
                  <a:spcPct val="120000"/>
                </a:lnSpc>
              </a:pPr>
              <a:r>
                <a:rPr lang="zh-CN" altLang="en-US" sz="2800" dirty="0">
                  <a:latin typeface="+mj-ea"/>
                  <a:ea typeface="+mj-ea"/>
                </a:rPr>
                <a:t>退回供应商</a:t>
              </a:r>
            </a:p>
          </p:txBody>
        </p:sp>
        <p:sp>
          <p:nvSpPr>
            <p:cNvPr id="31" name="文本框 69">
              <a:extLst>
                <a:ext uri="{FF2B5EF4-FFF2-40B4-BE49-F238E27FC236}">
                  <a16:creationId xmlns:a16="http://schemas.microsoft.com/office/drawing/2014/main" id="{FFF5593E-4234-46CF-B9CD-75573E99DCA2}"/>
                </a:ext>
              </a:extLst>
            </p:cNvPr>
            <p:cNvSpPr txBox="1"/>
            <p:nvPr>
              <p:custDataLst>
                <p:tags r:id="rId8"/>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a:extLst>
                <a:ext uri="{FF2B5EF4-FFF2-40B4-BE49-F238E27FC236}">
                  <a16:creationId xmlns:a16="http://schemas.microsoft.com/office/drawing/2014/main" id="{0D7E03CE-C499-478A-A63F-5F0D948FF0AE}"/>
                </a:ext>
              </a:extLst>
            </p:cNvPr>
            <p:cNvSpPr/>
            <p:nvPr>
              <p:custDataLst>
                <p:tags r:id="rId9"/>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a:extLst>
                <a:ext uri="{FF2B5EF4-FFF2-40B4-BE49-F238E27FC236}">
                  <a16:creationId xmlns:a16="http://schemas.microsoft.com/office/drawing/2014/main" id="{5F9B0862-ABFC-4DFD-B039-6982311D49C1}"/>
                </a:ext>
              </a:extLst>
            </p:cNvPr>
            <p:cNvSpPr/>
            <p:nvPr>
              <p:custDataLst>
                <p:tags r:id="rId10"/>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a:extLst>
                <a:ext uri="{FF2B5EF4-FFF2-40B4-BE49-F238E27FC236}">
                  <a16:creationId xmlns:a16="http://schemas.microsoft.com/office/drawing/2014/main" id="{834781A9-C485-43CD-999B-CAA2BC4D7399}"/>
                </a:ext>
              </a:extLst>
            </p:cNvPr>
            <p:cNvSpPr/>
            <p:nvPr>
              <p:custDataLst>
                <p:tags r:id="rId11"/>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a:extLst>
                <a:ext uri="{FF2B5EF4-FFF2-40B4-BE49-F238E27FC236}">
                  <a16:creationId xmlns:a16="http://schemas.microsoft.com/office/drawing/2014/main" id="{809BBBA9-EE18-4A34-A7CB-92EB7B903C0C}"/>
                </a:ext>
              </a:extLst>
            </p:cNvPr>
            <p:cNvSpPr/>
            <p:nvPr>
              <p:custDataLst>
                <p:tags r:id="rId12"/>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a:extLst>
                <a:ext uri="{FF2B5EF4-FFF2-40B4-BE49-F238E27FC236}">
                  <a16:creationId xmlns:a16="http://schemas.microsoft.com/office/drawing/2014/main" id="{DB9E4DBE-A3A7-4784-A3F8-2AD41D3D5960}"/>
                </a:ext>
              </a:extLst>
            </p:cNvPr>
            <p:cNvSpPr/>
            <p:nvPr>
              <p:custDataLst>
                <p:tags r:id="rId13"/>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a:extLst>
                <a:ext uri="{FF2B5EF4-FFF2-40B4-BE49-F238E27FC236}">
                  <a16:creationId xmlns:a16="http://schemas.microsoft.com/office/drawing/2014/main" id="{D7809769-0674-4C57-82C9-2B85D3C78202}"/>
                </a:ext>
              </a:extLst>
            </p:cNvPr>
            <p:cNvSpPr/>
            <p:nvPr>
              <p:custDataLst>
                <p:tags r:id="rId14"/>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a:extLst>
                <a:ext uri="{FF2B5EF4-FFF2-40B4-BE49-F238E27FC236}">
                  <a16:creationId xmlns:a16="http://schemas.microsoft.com/office/drawing/2014/main" id="{A4DCF2DE-CD5A-4C94-932C-D37F203D1CE7}"/>
                </a:ext>
              </a:extLst>
            </p:cNvPr>
            <p:cNvSpPr/>
            <p:nvPr>
              <p:custDataLst>
                <p:tags r:id="rId15"/>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a:extLst>
                <a:ext uri="{FF2B5EF4-FFF2-40B4-BE49-F238E27FC236}">
                  <a16:creationId xmlns:a16="http://schemas.microsoft.com/office/drawing/2014/main" id="{5D86871E-6CB4-472A-9ABE-7C9F583B9621}"/>
                </a:ext>
              </a:extLst>
            </p:cNvPr>
            <p:cNvSpPr/>
            <p:nvPr>
              <p:custDataLst>
                <p:tags r:id="rId16"/>
              </p:custDataLst>
            </p:nvPr>
          </p:nvSpPr>
          <p:spPr>
            <a:xfrm>
              <a:off x="8133957" y="2933359"/>
              <a:ext cx="1100743" cy="1138392"/>
            </a:xfrm>
            <a:prstGeom prst="ellipse">
              <a:avLst/>
            </a:prstGeom>
            <a:blipFill>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a:extLst>
                <a:ext uri="{FF2B5EF4-FFF2-40B4-BE49-F238E27FC236}">
                  <a16:creationId xmlns:a16="http://schemas.microsoft.com/office/drawing/2014/main" id="{6B307E36-BDD3-4BDF-BFFE-6611592654BB}"/>
                </a:ext>
              </a:extLst>
            </p:cNvPr>
            <p:cNvSpPr txBox="1"/>
            <p:nvPr>
              <p:custDataLst>
                <p:tags r:id="rId17"/>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p>
          </p:txBody>
        </p:sp>
        <p:sp>
          <p:nvSpPr>
            <p:cNvPr id="41" name="椭圆 40">
              <a:extLst>
                <a:ext uri="{FF2B5EF4-FFF2-40B4-BE49-F238E27FC236}">
                  <a16:creationId xmlns:a16="http://schemas.microsoft.com/office/drawing/2014/main" id="{4D72C545-D587-4E6C-A202-CFFC8A5A9EA1}"/>
                </a:ext>
              </a:extLst>
            </p:cNvPr>
            <p:cNvSpPr/>
            <p:nvPr>
              <p:custDataLst>
                <p:tags r:id="rId18"/>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a:extLst>
                <a:ext uri="{FF2B5EF4-FFF2-40B4-BE49-F238E27FC236}">
                  <a16:creationId xmlns:a16="http://schemas.microsoft.com/office/drawing/2014/main" id="{1ED9FFBA-D20E-4DCD-BFBF-BB3582DAC706}"/>
                </a:ext>
              </a:extLst>
            </p:cNvPr>
            <p:cNvSpPr/>
            <p:nvPr>
              <p:custDataLst>
                <p:tags r:id="rId19"/>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a:extLst>
                <a:ext uri="{FF2B5EF4-FFF2-40B4-BE49-F238E27FC236}">
                  <a16:creationId xmlns:a16="http://schemas.microsoft.com/office/drawing/2014/main" id="{53625063-2F50-4581-8D0D-1995B5091616}"/>
                </a:ext>
              </a:extLst>
            </p:cNvPr>
            <p:cNvSpPr/>
            <p:nvPr>
              <p:custDataLst>
                <p:tags r:id="rId20"/>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a:extLst>
                <a:ext uri="{FF2B5EF4-FFF2-40B4-BE49-F238E27FC236}">
                  <a16:creationId xmlns:a16="http://schemas.microsoft.com/office/drawing/2014/main" id="{CF3A8318-7B2D-45A7-9554-794B2AAB52FD}"/>
                </a:ext>
              </a:extLst>
            </p:cNvPr>
            <p:cNvSpPr/>
            <p:nvPr>
              <p:custDataLst>
                <p:tags r:id="rId21"/>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a:extLst>
                <a:ext uri="{FF2B5EF4-FFF2-40B4-BE49-F238E27FC236}">
                  <a16:creationId xmlns:a16="http://schemas.microsoft.com/office/drawing/2014/main" id="{E2390FA2-AEB5-4A54-9DE0-C6F1F1688AA9}"/>
                </a:ext>
              </a:extLst>
            </p:cNvPr>
            <p:cNvSpPr/>
            <p:nvPr>
              <p:custDataLst>
                <p:tags r:id="rId22"/>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a:extLst>
                <a:ext uri="{FF2B5EF4-FFF2-40B4-BE49-F238E27FC236}">
                  <a16:creationId xmlns:a16="http://schemas.microsoft.com/office/drawing/2014/main" id="{54687BA6-F9BC-4DBF-8B21-ECFC43DBECA3}"/>
                </a:ext>
              </a:extLst>
            </p:cNvPr>
            <p:cNvSpPr/>
            <p:nvPr>
              <p:custDataLst>
                <p:tags r:id="rId23"/>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a:extLst>
                <a:ext uri="{FF2B5EF4-FFF2-40B4-BE49-F238E27FC236}">
                  <a16:creationId xmlns:a16="http://schemas.microsoft.com/office/drawing/2014/main" id="{31890B51-17F9-4A29-8F36-F258C386AEBC}"/>
                </a:ext>
              </a:extLst>
            </p:cNvPr>
            <p:cNvSpPr/>
            <p:nvPr>
              <p:custDataLst>
                <p:tags r:id="rId24"/>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a:extLst>
              <a:ext uri="{FF2B5EF4-FFF2-40B4-BE49-F238E27FC236}">
                <a16:creationId xmlns:a16="http://schemas.microsoft.com/office/drawing/2014/main" id="{E3D3FF24-E540-482F-8AB2-C2995B6D2259}"/>
              </a:ext>
            </a:extLst>
          </p:cNvPr>
          <p:cNvCxnSpPr>
            <a:cxnSpLocks/>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FC8F45F-C292-4170-87C3-2AC42E5F2EB6}"/>
              </a:ext>
            </a:extLst>
          </p:cNvPr>
          <p:cNvCxnSpPr>
            <a:cxnSpLocks/>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a:extLst>
              <a:ext uri="{FF2B5EF4-FFF2-40B4-BE49-F238E27FC236}">
                <a16:creationId xmlns:a16="http://schemas.microsoft.com/office/drawing/2014/main" id="{81C1846A-EDF0-46CE-98D3-F42C9F51EC7D}"/>
              </a:ext>
            </a:extLst>
          </p:cNvPr>
          <p:cNvSpPr txBox="1"/>
          <p:nvPr>
            <p:custDataLst>
              <p:tags r:id="rId1"/>
            </p:custDataLst>
          </p:nvPr>
        </p:nvSpPr>
        <p:spPr>
          <a:xfrm>
            <a:off x="1098403" y="8628202"/>
            <a:ext cx="10584778" cy="203132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a:extLst>
              <a:ext uri="{FF2B5EF4-FFF2-40B4-BE49-F238E27FC236}">
                <a16:creationId xmlns:a16="http://schemas.microsoft.com/office/drawing/2014/main" id="{45808D86-20DE-410A-A006-C97023949F02}"/>
              </a:ext>
            </a:extLst>
          </p:cNvPr>
          <p:cNvSpPr txBox="1"/>
          <p:nvPr/>
        </p:nvSpPr>
        <p:spPr>
          <a:xfrm>
            <a:off x="17135616" y="3995485"/>
            <a:ext cx="6716917" cy="1431161"/>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a:extLst>
              <a:ext uri="{FF2B5EF4-FFF2-40B4-BE49-F238E27FC236}">
                <a16:creationId xmlns:a16="http://schemas.microsoft.com/office/drawing/2014/main" id="{E6C74100-C779-4D78-8494-A62B101BAA94}"/>
              </a:ext>
            </a:extLst>
          </p:cNvPr>
          <p:cNvSpPr txBox="1"/>
          <p:nvPr/>
        </p:nvSpPr>
        <p:spPr>
          <a:xfrm>
            <a:off x="18005747" y="7734773"/>
            <a:ext cx="5558753" cy="2077492"/>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extLst>
      <p:ext uri="{BB962C8B-B14F-4D97-AF65-F5344CB8AC3E}">
        <p14:creationId xmlns:p14="http://schemas.microsoft.com/office/powerpoint/2010/main" val="185152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a:extLst>
              <a:ext uri="{FF2B5EF4-FFF2-40B4-BE49-F238E27FC236}">
                <a16:creationId xmlns:a16="http://schemas.microsoft.com/office/drawing/2014/main" id="{5757292C-ED20-4B2B-BE40-DAB1FCB64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a:extLst>
              <a:ext uri="{FF2B5EF4-FFF2-40B4-BE49-F238E27FC236}">
                <a16:creationId xmlns:a16="http://schemas.microsoft.com/office/drawing/2014/main" id="{B668C1DA-23D9-4B1C-A131-79BD11029C34}"/>
              </a:ext>
            </a:extLst>
          </p:cNvPr>
          <p:cNvGrpSpPr/>
          <p:nvPr/>
        </p:nvGrpSpPr>
        <p:grpSpPr>
          <a:xfrm>
            <a:off x="16291693" y="2466306"/>
            <a:ext cx="7416824" cy="5385170"/>
            <a:chOff x="1697925" y="6608315"/>
            <a:chExt cx="5108289" cy="4648873"/>
          </a:xfrm>
        </p:grpSpPr>
        <p:sp>
          <p:nvSpPr>
            <p:cNvPr id="10" name="对角圆角矩形 9">
              <a:extLst>
                <a:ext uri="{FF2B5EF4-FFF2-40B4-BE49-F238E27FC236}">
                  <a16:creationId xmlns:a16="http://schemas.microsoft.com/office/drawing/2014/main" id="{E15022E1-7490-48C7-AEA5-5D1FC1F92C26}"/>
                </a:ext>
              </a:extLst>
            </p:cNvPr>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设备保养</a:t>
              </a:r>
            </a:p>
          </p:txBody>
        </p:sp>
        <p:sp>
          <p:nvSpPr>
            <p:cNvPr id="11" name="TextBox 54">
              <a:extLst>
                <a:ext uri="{FF2B5EF4-FFF2-40B4-BE49-F238E27FC236}">
                  <a16:creationId xmlns:a16="http://schemas.microsoft.com/office/drawing/2014/main" id="{E595BB07-AB82-424F-9D0B-564E100BACC6}"/>
                </a:ext>
              </a:extLst>
            </p:cNvPr>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p>
          </p:txBody>
        </p:sp>
      </p:grpSp>
      <p:grpSp>
        <p:nvGrpSpPr>
          <p:cNvPr id="12" name="组合 11">
            <a:extLst>
              <a:ext uri="{FF2B5EF4-FFF2-40B4-BE49-F238E27FC236}">
                <a16:creationId xmlns:a16="http://schemas.microsoft.com/office/drawing/2014/main" id="{C04FA619-90D5-4F1E-BDBE-451DA8815B2D}"/>
              </a:ext>
            </a:extLst>
          </p:cNvPr>
          <p:cNvGrpSpPr/>
          <p:nvPr/>
        </p:nvGrpSpPr>
        <p:grpSpPr>
          <a:xfrm>
            <a:off x="16307587" y="8822933"/>
            <a:ext cx="7416824" cy="3554809"/>
            <a:chOff x="13053593" y="2902366"/>
            <a:chExt cx="5086395" cy="3554809"/>
          </a:xfrm>
        </p:grpSpPr>
        <p:sp>
          <p:nvSpPr>
            <p:cNvPr id="13" name="对角圆角矩形 22">
              <a:extLst>
                <a:ext uri="{FF2B5EF4-FFF2-40B4-BE49-F238E27FC236}">
                  <a16:creationId xmlns:a16="http://schemas.microsoft.com/office/drawing/2014/main" id="{AD370E1E-862B-48AF-905B-EC1FD220A7C8}"/>
                </a:ext>
              </a:extLst>
            </p:cNvPr>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设备检修</a:t>
              </a:r>
            </a:p>
          </p:txBody>
        </p:sp>
        <p:sp>
          <p:nvSpPr>
            <p:cNvPr id="14" name="TextBox 59">
              <a:extLst>
                <a:ext uri="{FF2B5EF4-FFF2-40B4-BE49-F238E27FC236}">
                  <a16:creationId xmlns:a16="http://schemas.microsoft.com/office/drawing/2014/main" id="{D3B9307F-56F0-4043-B7A3-9B91E2EC2661}"/>
                </a:ext>
              </a:extLst>
            </p:cNvPr>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6" dirty="0"/>
                <a:t>       </a:t>
              </a:r>
              <a:r>
                <a:rPr lang="zh-CN" altLang="en-US" sz="2800" dirty="0"/>
                <a:t>维修人员收到维修工单后，可查看具体需要维修的内容，在维修完成后反馈每一项的维修结果，以及机台整体的维修状态。验收人员在检查验收通过后即可更新设备状态。</a:t>
              </a:r>
            </a:p>
          </p:txBody>
        </p:sp>
      </p:grpSp>
      <p:grpSp>
        <p:nvGrpSpPr>
          <p:cNvPr id="15" name="组合 14">
            <a:extLst>
              <a:ext uri="{FF2B5EF4-FFF2-40B4-BE49-F238E27FC236}">
                <a16:creationId xmlns:a16="http://schemas.microsoft.com/office/drawing/2014/main" id="{86EB0F49-F163-4D8C-8C3E-A43D3EFCB5F4}"/>
              </a:ext>
            </a:extLst>
          </p:cNvPr>
          <p:cNvGrpSpPr/>
          <p:nvPr/>
        </p:nvGrpSpPr>
        <p:grpSpPr>
          <a:xfrm>
            <a:off x="8154789" y="2466306"/>
            <a:ext cx="6552728" cy="4640647"/>
            <a:chOff x="7816971" y="7860056"/>
            <a:chExt cx="5086395" cy="4640647"/>
          </a:xfrm>
        </p:grpSpPr>
        <p:sp>
          <p:nvSpPr>
            <p:cNvPr id="16" name="对角圆角矩形 24">
              <a:extLst>
                <a:ext uri="{FF2B5EF4-FFF2-40B4-BE49-F238E27FC236}">
                  <a16:creationId xmlns:a16="http://schemas.microsoft.com/office/drawing/2014/main" id="{0D34A944-35F8-4432-89E3-27C062702093}"/>
                </a:ext>
              </a:extLst>
            </p:cNvPr>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p>
          </p:txBody>
        </p:sp>
        <p:sp>
          <p:nvSpPr>
            <p:cNvPr id="17" name="TextBox 61">
              <a:extLst>
                <a:ext uri="{FF2B5EF4-FFF2-40B4-BE49-F238E27FC236}">
                  <a16:creationId xmlns:a16="http://schemas.microsoft.com/office/drawing/2014/main" id="{6308FF12-98DE-4C1A-B5AE-F6FF2E8F4DC1}"/>
                </a:ext>
              </a:extLst>
            </p:cNvPr>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p>
          </p:txBody>
        </p:sp>
      </p:grpSp>
      <p:grpSp>
        <p:nvGrpSpPr>
          <p:cNvPr id="18" name="组合 17">
            <a:extLst>
              <a:ext uri="{FF2B5EF4-FFF2-40B4-BE49-F238E27FC236}">
                <a16:creationId xmlns:a16="http://schemas.microsoft.com/office/drawing/2014/main" id="{5B57E1D9-37FD-4CE3-8019-4ECB96AAB92F}"/>
              </a:ext>
            </a:extLst>
          </p:cNvPr>
          <p:cNvGrpSpPr/>
          <p:nvPr/>
        </p:nvGrpSpPr>
        <p:grpSpPr>
          <a:xfrm>
            <a:off x="1459916" y="2466306"/>
            <a:ext cx="5086396" cy="2664439"/>
            <a:chOff x="1775026" y="2961788"/>
            <a:chExt cx="5086396" cy="2664439"/>
          </a:xfrm>
        </p:grpSpPr>
        <p:sp>
          <p:nvSpPr>
            <p:cNvPr id="19" name="对角圆角矩形 16">
              <a:extLst>
                <a:ext uri="{FF2B5EF4-FFF2-40B4-BE49-F238E27FC236}">
                  <a16:creationId xmlns:a16="http://schemas.microsoft.com/office/drawing/2014/main" id="{2CE84B17-8765-4066-996A-5CA93A65FF89}"/>
                </a:ext>
              </a:extLst>
            </p:cNvPr>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p>
          </p:txBody>
        </p:sp>
        <p:sp>
          <p:nvSpPr>
            <p:cNvPr id="20" name="TextBox 55">
              <a:extLst>
                <a:ext uri="{FF2B5EF4-FFF2-40B4-BE49-F238E27FC236}">
                  <a16:creationId xmlns:a16="http://schemas.microsoft.com/office/drawing/2014/main" id="{F6BF2CC0-0B78-409A-8E89-7789097AEDAC}"/>
                </a:ext>
              </a:extLst>
            </p:cNvPr>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p>
          </p:txBody>
        </p:sp>
      </p:grpSp>
    </p:spTree>
    <p:extLst>
      <p:ext uri="{BB962C8B-B14F-4D97-AF65-F5344CB8AC3E}">
        <p14:creationId xmlns:p14="http://schemas.microsoft.com/office/powerpoint/2010/main" val="349120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报表看板</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149" y="2416548"/>
            <a:ext cx="7777105" cy="4304412"/>
          </a:xfrm>
          <a:prstGeom prst="rect">
            <a:avLst/>
          </a:prstGeom>
          <a:noFill/>
          <a:ln w="9525">
            <a:solidFill>
              <a:srgbClr val="2E75B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9038" y="2416547"/>
            <a:ext cx="7706048" cy="4265083"/>
          </a:xfrm>
          <a:prstGeom prst="rect">
            <a:avLst/>
          </a:prstGeom>
          <a:solidFill>
            <a:schemeClr val="accent2"/>
          </a:solidFill>
          <a:ln>
            <a:solidFill>
              <a:srgbClr val="2E75B6"/>
            </a:solidFill>
          </a:ln>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80" y="6721521"/>
            <a:ext cx="8325545" cy="46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628" y="7093755"/>
            <a:ext cx="8154145" cy="451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837" y="3994341"/>
            <a:ext cx="8674714" cy="48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99795" y="11303186"/>
            <a:ext cx="22996754" cy="1769715"/>
          </a:xfrm>
          <a:prstGeom prst="rect">
            <a:avLst/>
          </a:prstGeom>
        </p:spPr>
        <p:txBody>
          <a:bodyPr wrap="square">
            <a:spAutoFit/>
          </a:bodyPr>
          <a:lstStyle/>
          <a:p>
            <a:pPr>
              <a:lnSpc>
                <a:spcPct val="150000"/>
              </a:lnSpc>
            </a:pPr>
            <a:r>
              <a:rPr lang="zh-CN" altLang="en-US" b="1"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系统提供生产日报、质量日报、库存报表等一系列统计报表，支持根据用户要求进行定制化开发。系统中的生产看板、排机看板、设备看板、仓储看板、质量看板可实时显示企业生产状态，可在车间、办公室等位置使用大屏展示，方便管理人员随时掌握生产情况。</a:t>
            </a:r>
            <a:endParaRPr lang="zh-CN" altLang="en-US" sz="2800" dirty="0"/>
          </a:p>
        </p:txBody>
      </p:sp>
    </p:spTree>
    <p:extLst>
      <p:ext uri="{BB962C8B-B14F-4D97-AF65-F5344CB8AC3E}">
        <p14:creationId xmlns:p14="http://schemas.microsoft.com/office/powerpoint/2010/main" val="4079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实施与售后</a:t>
            </a:r>
          </a:p>
        </p:txBody>
      </p:sp>
      <p:grpSp>
        <p:nvGrpSpPr>
          <p:cNvPr id="12" name="组合 11"/>
          <p:cNvGrpSpPr/>
          <p:nvPr/>
        </p:nvGrpSpPr>
        <p:grpSpPr>
          <a:xfrm>
            <a:off x="570885" y="7002810"/>
            <a:ext cx="5309743" cy="523220"/>
            <a:chOff x="997774" y="5906270"/>
            <a:chExt cx="5309743" cy="523220"/>
          </a:xfrm>
        </p:grpSpPr>
        <p:sp>
          <p:nvSpPr>
            <p:cNvPr id="5" name="文本占位符 144">
              <a:extLst>
                <a:ext uri="{FF2B5EF4-FFF2-40B4-BE49-F238E27FC236}">
                  <a16:creationId xmlns:a16="http://schemas.microsoft.com/office/drawing/2014/main" id="{D80E85E1-DDB8-4484-9E16-2E408F318B0A}"/>
                </a:ext>
              </a:extLst>
            </p:cNvPr>
            <p:cNvSpPr txBox="1">
              <a:spLocks/>
            </p:cNvSpPr>
            <p:nvPr/>
          </p:nvSpPr>
          <p:spPr>
            <a:xfrm>
              <a:off x="1118726" y="5906270"/>
              <a:ext cx="5188791" cy="523220"/>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多模式部署</a:t>
              </a:r>
            </a:p>
          </p:txBody>
        </p:sp>
        <p:sp>
          <p:nvSpPr>
            <p:cNvPr id="6" name="矩形 5">
              <a:extLst>
                <a:ext uri="{FF2B5EF4-FFF2-40B4-BE49-F238E27FC236}">
                  <a16:creationId xmlns:a16="http://schemas.microsoft.com/office/drawing/2014/main" id="{56A312D1-2548-42ED-8D00-D18183102543}"/>
                </a:ext>
              </a:extLst>
            </p:cNvPr>
            <p:cNvSpPr/>
            <p:nvPr/>
          </p:nvSpPr>
          <p:spPr>
            <a:xfrm>
              <a:off x="997774" y="5919726"/>
              <a:ext cx="67957"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a:extLst>
                <a:ext uri="{FF2B5EF4-FFF2-40B4-BE49-F238E27FC236}">
                  <a16:creationId xmlns:a16="http://schemas.microsoft.com/office/drawing/2014/main" id="{E462EA48-EFB3-4325-87A6-A356191D2F9C}"/>
                </a:ext>
              </a:extLst>
            </p:cNvPr>
            <p:cNvSpPr/>
            <p:nvPr/>
          </p:nvSpPr>
          <p:spPr>
            <a:xfrm>
              <a:off x="1081026" y="5919726"/>
              <a:ext cx="22406"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矩形 7">
            <a:extLst>
              <a:ext uri="{FF2B5EF4-FFF2-40B4-BE49-F238E27FC236}">
                <a16:creationId xmlns:a16="http://schemas.microsoft.com/office/drawing/2014/main" id="{2A9073E5-2C7B-432D-890B-CC790F095701}"/>
              </a:ext>
            </a:extLst>
          </p:cNvPr>
          <p:cNvSpPr/>
          <p:nvPr/>
        </p:nvSpPr>
        <p:spPr>
          <a:xfrm>
            <a:off x="504962" y="7851940"/>
            <a:ext cx="4794676" cy="657623"/>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3" name="组合 12"/>
          <p:cNvGrpSpPr/>
          <p:nvPr/>
        </p:nvGrpSpPr>
        <p:grpSpPr>
          <a:xfrm>
            <a:off x="418478" y="10235556"/>
            <a:ext cx="15801207" cy="2728952"/>
            <a:chOff x="953989" y="8592597"/>
            <a:chExt cx="15801207" cy="2728952"/>
          </a:xfrm>
        </p:grpSpPr>
        <p:sp>
          <p:nvSpPr>
            <p:cNvPr id="9" name="矩形 8">
              <a:extLst>
                <a:ext uri="{FF2B5EF4-FFF2-40B4-BE49-F238E27FC236}">
                  <a16:creationId xmlns:a16="http://schemas.microsoft.com/office/drawing/2014/main" id="{78045642-BE9F-42CE-BF99-54A57FF3ACA5}"/>
                </a:ext>
              </a:extLst>
            </p:cNvPr>
            <p:cNvSpPr/>
            <p:nvPr/>
          </p:nvSpPr>
          <p:spPr>
            <a:xfrm>
              <a:off x="1036659" y="8658994"/>
              <a:ext cx="4794676" cy="576064"/>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47">
              <a:extLst>
                <a:ext uri="{FF2B5EF4-FFF2-40B4-BE49-F238E27FC236}">
                  <a16:creationId xmlns:a16="http://schemas.microsoft.com/office/drawing/2014/main" id="{138F9262-519C-4B6F-8C72-FA24D1AFF22B}"/>
                </a:ext>
              </a:extLst>
            </p:cNvPr>
            <p:cNvSpPr txBox="1"/>
            <p:nvPr/>
          </p:nvSpPr>
          <p:spPr>
            <a:xfrm>
              <a:off x="953989" y="8592597"/>
              <a:ext cx="15801207" cy="2728952"/>
            </a:xfrm>
            <a:prstGeom prst="rect">
              <a:avLst/>
            </a:prstGeom>
            <a:noFill/>
          </p:spPr>
          <p:txBody>
            <a:bodyPr wrap="square">
              <a:spAutoFit/>
            </a:bodyPr>
            <a:lstStyle>
              <a:defPPr>
                <a:defRPr lang="en-US"/>
              </a:defPPr>
              <a:lvl1pPr>
                <a:lnSpc>
                  <a:spcPct val="150000"/>
                </a:lnSpc>
                <a:spcAft>
                  <a:spcPts val="1000"/>
                </a:spcAft>
                <a:defRPr sz="1200" b="0" i="0">
                  <a:solidFill>
                    <a:srgbClr val="666666"/>
                  </a:solidFill>
                  <a:effectLst/>
                  <a:latin typeface="微软雅黑 Light" panose="020B0502040204020203" pitchFamily="34" charset="-122"/>
                  <a:ea typeface="微软雅黑 Light" panose="020B0502040204020203" pitchFamily="34" charset="-122"/>
                </a:defRPr>
              </a:lvl1pPr>
            </a:lstStyle>
            <a:p>
              <a:pPr>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模式二：云平台模式</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2800" dirty="0">
                  <a:solidFill>
                    <a:schemeClr val="tx1"/>
                  </a:solidFill>
                </a:rPr>
                <a:t>租用服务器，将系统部署在云平台，设备和生产数据上传至云端服务器，由信息化企业提供运维服务。能够为企业节约信息化的硬件一次性投入成本。具有成本低、使用便捷、无需运维和容易扩展的优点。</a:t>
              </a:r>
              <a:endParaRPr lang="en-US" altLang="zh-CN" sz="2800" dirty="0">
                <a:solidFill>
                  <a:schemeClr val="tx1"/>
                </a:solidFill>
              </a:endParaRPr>
            </a:p>
          </p:txBody>
        </p:sp>
      </p:grpSp>
      <p:sp>
        <p:nvSpPr>
          <p:cNvPr id="11" name="文本框 32">
            <a:extLst>
              <a:ext uri="{FF2B5EF4-FFF2-40B4-BE49-F238E27FC236}">
                <a16:creationId xmlns:a16="http://schemas.microsoft.com/office/drawing/2014/main" id="{495256F0-B15E-4EDD-97FD-F762F5E1FF1E}"/>
              </a:ext>
            </a:extLst>
          </p:cNvPr>
          <p:cNvSpPr txBox="1"/>
          <p:nvPr/>
        </p:nvSpPr>
        <p:spPr>
          <a:xfrm>
            <a:off x="449933" y="7851940"/>
            <a:ext cx="15719386" cy="2082621"/>
          </a:xfrm>
          <a:prstGeom prst="rect">
            <a:avLst/>
          </a:prstGeom>
          <a:noFill/>
        </p:spPr>
        <p:txBody>
          <a:bodyPr wrap="square">
            <a:spAutoFit/>
          </a:bodyPr>
          <a:lstStyle>
            <a:defPPr>
              <a:defRPr lang="zh-CN"/>
            </a:defPPr>
            <a:lvl1pPr algn="just">
              <a:lnSpc>
                <a:spcPct val="150000"/>
              </a:lnSpc>
              <a:defRPr sz="1200" b="0" i="0">
                <a:solidFill>
                  <a:srgbClr val="666666"/>
                </a:solidFill>
                <a:effectLst/>
                <a:latin typeface="微软雅黑 Light" panose="020B0502040204020203" pitchFamily="34" charset="-122"/>
                <a:ea typeface="微软雅黑 Light" panose="020B0502040204020203" pitchFamily="34" charset="-122"/>
              </a:defRPr>
            </a:lvl1pPr>
          </a:lstStyle>
          <a:p>
            <a:pPr algn="l">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模式一：企业局域网+自建服务器模式</a:t>
            </a:r>
          </a:p>
          <a:p>
            <a:pPr algn="l"/>
            <a:r>
              <a:rPr lang="zh-CN" altLang="en-US" sz="2800" dirty="0">
                <a:solidFill>
                  <a:schemeClr val="tx1"/>
                </a:solidFill>
                <a:sym typeface="+mn-ea"/>
              </a:rPr>
              <a:t>具备条件并对数据安全有一定要求的企业</a:t>
            </a:r>
            <a:r>
              <a:rPr lang="zh-CN" altLang="en-US" sz="2800" dirty="0">
                <a:solidFill>
                  <a:schemeClr val="tx1"/>
                </a:solidFill>
              </a:rPr>
              <a:t>，可以采用私有化部署的模式。具有方便管理、稳定性高、安全性高的优点。缺点是需要自建机房环境，需要有自己的运维人员，运维成本高。</a:t>
            </a:r>
          </a:p>
        </p:txBody>
      </p:sp>
      <p:grpSp>
        <p:nvGrpSpPr>
          <p:cNvPr id="14" name="组合 13">
            <a:extLst>
              <a:ext uri="{FF2B5EF4-FFF2-40B4-BE49-F238E27FC236}">
                <a16:creationId xmlns:a16="http://schemas.microsoft.com/office/drawing/2014/main" id="{1D823028-92A8-43CE-A48F-4F53E84015BB}"/>
              </a:ext>
            </a:extLst>
          </p:cNvPr>
          <p:cNvGrpSpPr/>
          <p:nvPr/>
        </p:nvGrpSpPr>
        <p:grpSpPr>
          <a:xfrm>
            <a:off x="16219684" y="7218834"/>
            <a:ext cx="7488833" cy="2273367"/>
            <a:chOff x="10398850" y="2669153"/>
            <a:chExt cx="6699595" cy="2033780"/>
          </a:xfrm>
        </p:grpSpPr>
        <p:sp>
          <p:nvSpPr>
            <p:cNvPr id="15" name="TextBox 87">
              <a:extLst>
                <a:ext uri="{FF2B5EF4-FFF2-40B4-BE49-F238E27FC236}">
                  <a16:creationId xmlns:a16="http://schemas.microsoft.com/office/drawing/2014/main" id="{9369ADA1-B189-4197-965E-16990632BE5F}"/>
                </a:ext>
              </a:extLst>
            </p:cNvPr>
            <p:cNvSpPr txBox="1"/>
            <p:nvPr/>
          </p:nvSpPr>
          <p:spPr>
            <a:xfrm>
              <a:off x="13619811" y="3215421"/>
              <a:ext cx="168198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咨询</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咨询免费</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进场收费</a:t>
              </a:r>
              <a:endParaRPr lang="en-US" altLang="zh-CN" sz="2800" spc="334" dirty="0">
                <a:latin typeface="微软雅黑 Light" panose="020B0502040204020203" pitchFamily="34" charset="-122"/>
                <a:ea typeface="微软雅黑 Light" panose="020B0502040204020203" pitchFamily="34" charset="-122"/>
                <a:cs typeface="+mn-ea"/>
                <a:sym typeface="+mn-lt"/>
              </a:endParaRPr>
            </a:p>
          </p:txBody>
        </p:sp>
        <p:sp>
          <p:nvSpPr>
            <p:cNvPr id="16" name="TextBox 88">
              <a:extLst>
                <a:ext uri="{FF2B5EF4-FFF2-40B4-BE49-F238E27FC236}">
                  <a16:creationId xmlns:a16="http://schemas.microsoft.com/office/drawing/2014/main" id="{1BF67595-DA04-4E01-80DE-34B872207F12}"/>
                </a:ext>
              </a:extLst>
            </p:cNvPr>
            <p:cNvSpPr txBox="1"/>
            <p:nvPr/>
          </p:nvSpPr>
          <p:spPr>
            <a:xfrm>
              <a:off x="10398850" y="3271163"/>
              <a:ext cx="1803740"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实施</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专业顾问</a:t>
              </a: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上门服务</a:t>
              </a:r>
            </a:p>
          </p:txBody>
        </p:sp>
        <p:sp>
          <p:nvSpPr>
            <p:cNvPr id="17" name="TextBox 36">
              <a:extLst>
                <a:ext uri="{FF2B5EF4-FFF2-40B4-BE49-F238E27FC236}">
                  <a16:creationId xmlns:a16="http://schemas.microsoft.com/office/drawing/2014/main" id="{0421FB66-8422-4CDA-8C47-567B99F5CDE7}"/>
                </a:ext>
              </a:extLst>
            </p:cNvPr>
            <p:cNvSpPr txBox="1"/>
            <p:nvPr/>
          </p:nvSpPr>
          <p:spPr>
            <a:xfrm>
              <a:off x="12073749" y="3215421"/>
              <a:ext cx="1699448"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调研</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行业专家</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现场调研</a:t>
              </a:r>
              <a:endParaRPr lang="en-US" altLang="zh-CN" sz="2800" kern="0" dirty="0">
                <a:latin typeface="微软雅黑 Light" panose="020B0502040204020203" pitchFamily="34" charset="-122"/>
                <a:ea typeface="微软雅黑 Light" panose="020B0502040204020203" pitchFamily="34" charset="-122"/>
                <a:cs typeface="+mn-ea"/>
                <a:sym typeface="+mn-lt"/>
              </a:endParaRPr>
            </a:p>
          </p:txBody>
        </p:sp>
        <p:sp>
          <p:nvSpPr>
            <p:cNvPr id="18" name="TextBox 91">
              <a:extLst>
                <a:ext uri="{FF2B5EF4-FFF2-40B4-BE49-F238E27FC236}">
                  <a16:creationId xmlns:a16="http://schemas.microsoft.com/office/drawing/2014/main" id="{4D734B2C-0E8C-40E2-BAE1-AA16E7D990F7}"/>
                </a:ext>
              </a:extLst>
            </p:cNvPr>
            <p:cNvSpPr txBox="1"/>
            <p:nvPr/>
          </p:nvSpPr>
          <p:spPr>
            <a:xfrm>
              <a:off x="15294708" y="3215421"/>
              <a:ext cx="180373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售后</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en-US" altLang="zh-CN" sz="2800" spc="334" dirty="0">
                  <a:latin typeface="微软雅黑 Light" panose="020B0502040204020203" pitchFamily="34" charset="-122"/>
                  <a:ea typeface="微软雅黑 Light" panose="020B0502040204020203" pitchFamily="34" charset="-122"/>
                  <a:cs typeface="+mn-ea"/>
                  <a:sym typeface="+mn-lt"/>
                </a:rPr>
                <a:t>7X24</a:t>
              </a:r>
              <a:r>
                <a:rPr lang="zh-CN" altLang="en-US" sz="2800" spc="334" dirty="0">
                  <a:latin typeface="微软雅黑 Light" panose="020B0502040204020203" pitchFamily="34" charset="-122"/>
                  <a:ea typeface="微软雅黑 Light" panose="020B0502040204020203" pitchFamily="34" charset="-122"/>
                  <a:cs typeface="+mn-ea"/>
                  <a:sym typeface="+mn-lt"/>
                </a:rPr>
                <a:t>小时</a:t>
              </a:r>
              <a:endParaRPr lang="en-US" altLang="zh-CN" sz="2800" spc="334"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技术支持</a:t>
              </a:r>
            </a:p>
          </p:txBody>
        </p:sp>
        <p:sp>
          <p:nvSpPr>
            <p:cNvPr id="19" name="文本占位符 144">
              <a:extLst>
                <a:ext uri="{FF2B5EF4-FFF2-40B4-BE49-F238E27FC236}">
                  <a16:creationId xmlns:a16="http://schemas.microsoft.com/office/drawing/2014/main" id="{3BA8E696-90EE-46EC-9C57-B573B5C2C58F}"/>
                </a:ext>
              </a:extLst>
            </p:cNvPr>
            <p:cNvSpPr txBox="1">
              <a:spLocks/>
            </p:cNvSpPr>
            <p:nvPr/>
          </p:nvSpPr>
          <p:spPr>
            <a:xfrm>
              <a:off x="10944179" y="2669153"/>
              <a:ext cx="4641952" cy="468079"/>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服务</a:t>
              </a:r>
              <a:r>
                <a:rPr lang="en-US" altLang="zh-CN" sz="2800" dirty="0">
                  <a:latin typeface="微软雅黑" panose="020B0503020204020204" pitchFamily="34" charset="-122"/>
                  <a:ea typeface="微软雅黑" panose="020B0503020204020204" pitchFamily="34" charset="-122"/>
                </a:rPr>
                <a:t>&amp;</a:t>
              </a:r>
              <a:r>
                <a:rPr lang="zh-CN" altLang="en-US" sz="2800" dirty="0">
                  <a:latin typeface="微软雅黑" panose="020B0503020204020204" pitchFamily="34" charset="-122"/>
                  <a:ea typeface="微软雅黑" panose="020B0503020204020204" pitchFamily="34" charset="-122"/>
                </a:rPr>
                <a:t>售后</a:t>
              </a:r>
            </a:p>
          </p:txBody>
        </p:sp>
        <p:sp>
          <p:nvSpPr>
            <p:cNvPr id="20" name="矩形 19">
              <a:extLst>
                <a:ext uri="{FF2B5EF4-FFF2-40B4-BE49-F238E27FC236}">
                  <a16:creationId xmlns:a16="http://schemas.microsoft.com/office/drawing/2014/main" id="{18B35CB1-6564-43E7-BDCC-D85002297E67}"/>
                </a:ext>
              </a:extLst>
            </p:cNvPr>
            <p:cNvSpPr/>
            <p:nvPr/>
          </p:nvSpPr>
          <p:spPr>
            <a:xfrm>
              <a:off x="10835974" y="2681192"/>
              <a:ext cx="6079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a:extLst>
                <a:ext uri="{FF2B5EF4-FFF2-40B4-BE49-F238E27FC236}">
                  <a16:creationId xmlns:a16="http://schemas.microsoft.com/office/drawing/2014/main" id="{6C9B8165-2386-4703-8339-F6A088F2E638}"/>
                </a:ext>
              </a:extLst>
            </p:cNvPr>
            <p:cNvSpPr/>
            <p:nvPr/>
          </p:nvSpPr>
          <p:spPr>
            <a:xfrm>
              <a:off x="10910452" y="2681192"/>
              <a:ext cx="2004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2" name="直接连接符 21">
              <a:extLst>
                <a:ext uri="{FF2B5EF4-FFF2-40B4-BE49-F238E27FC236}">
                  <a16:creationId xmlns:a16="http://schemas.microsoft.com/office/drawing/2014/main" id="{192D79CE-93FD-4CB4-86FB-2174E5993DD5}"/>
                </a:ext>
              </a:extLst>
            </p:cNvPr>
            <p:cNvCxnSpPr/>
            <p:nvPr/>
          </p:nvCxnSpPr>
          <p:spPr>
            <a:xfrm>
              <a:off x="1207374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1C102-9CE1-441F-8A76-017E47DD0C49}"/>
                </a:ext>
              </a:extLst>
            </p:cNvPr>
            <p:cNvCxnSpPr/>
            <p:nvPr/>
          </p:nvCxnSpPr>
          <p:spPr>
            <a:xfrm>
              <a:off x="13619810"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6A4F578-5752-4579-8618-700D51326A92}"/>
                </a:ext>
              </a:extLst>
            </p:cNvPr>
            <p:cNvCxnSpPr/>
            <p:nvPr/>
          </p:nvCxnSpPr>
          <p:spPr>
            <a:xfrm>
              <a:off x="1523028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文本占位符 144">
            <a:extLst>
              <a:ext uri="{FF2B5EF4-FFF2-40B4-BE49-F238E27FC236}">
                <a16:creationId xmlns:a16="http://schemas.microsoft.com/office/drawing/2014/main" id="{D5041B95-A6F4-4CAD-BB0C-CA922F9B01B9}"/>
              </a:ext>
            </a:extLst>
          </p:cNvPr>
          <p:cNvSpPr txBox="1">
            <a:spLocks/>
          </p:cNvSpPr>
          <p:nvPr/>
        </p:nvSpPr>
        <p:spPr>
          <a:xfrm>
            <a:off x="1098403" y="1534785"/>
            <a:ext cx="2335594"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实施步骤</a:t>
            </a:r>
          </a:p>
        </p:txBody>
      </p:sp>
      <p:grpSp>
        <p:nvGrpSpPr>
          <p:cNvPr id="26" name="组合 25">
            <a:extLst>
              <a:ext uri="{FF2B5EF4-FFF2-40B4-BE49-F238E27FC236}">
                <a16:creationId xmlns:a16="http://schemas.microsoft.com/office/drawing/2014/main" id="{2B6C3BE5-A52F-46EB-937F-5764408154E2}"/>
              </a:ext>
            </a:extLst>
          </p:cNvPr>
          <p:cNvGrpSpPr/>
          <p:nvPr/>
        </p:nvGrpSpPr>
        <p:grpSpPr>
          <a:xfrm>
            <a:off x="999795" y="1621758"/>
            <a:ext cx="98608" cy="395440"/>
            <a:chOff x="936097" y="1570520"/>
            <a:chExt cx="141784" cy="568584"/>
          </a:xfrm>
        </p:grpSpPr>
        <p:sp>
          <p:nvSpPr>
            <p:cNvPr id="27" name="矩形 26">
              <a:extLst>
                <a:ext uri="{FF2B5EF4-FFF2-40B4-BE49-F238E27FC236}">
                  <a16:creationId xmlns:a16="http://schemas.microsoft.com/office/drawing/2014/main" id="{7631C0F2-119B-431C-B32B-0B9880503F89}"/>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8" name="矩形 27">
              <a:extLst>
                <a:ext uri="{FF2B5EF4-FFF2-40B4-BE49-F238E27FC236}">
                  <a16:creationId xmlns:a16="http://schemas.microsoft.com/office/drawing/2014/main" id="{F5703C47-3845-478A-AD56-E3AE541A1044}"/>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29" name="Text Box 26">
            <a:extLst>
              <a:ext uri="{FF2B5EF4-FFF2-40B4-BE49-F238E27FC236}">
                <a16:creationId xmlns:a16="http://schemas.microsoft.com/office/drawing/2014/main" id="{BD95CB53-2B28-4249-9858-3BF1E0FC6E97}"/>
              </a:ext>
            </a:extLst>
          </p:cNvPr>
          <p:cNvSpPr>
            <a:spLocks noChangeArrowheads="1"/>
          </p:cNvSpPr>
          <p:nvPr/>
        </p:nvSpPr>
        <p:spPr bwMode="auto">
          <a:xfrm>
            <a:off x="881981" y="3492680"/>
            <a:ext cx="6891846" cy="2031325"/>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企业业务流程调研及改造方案制定。</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物料、产品、工艺、仓储等主数据收集。</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特殊场景及需求分析。</a:t>
            </a:r>
          </a:p>
        </p:txBody>
      </p:sp>
      <p:sp>
        <p:nvSpPr>
          <p:cNvPr id="30" name="Text Box 26">
            <a:extLst>
              <a:ext uri="{FF2B5EF4-FFF2-40B4-BE49-F238E27FC236}">
                <a16:creationId xmlns:a16="http://schemas.microsoft.com/office/drawing/2014/main" id="{0C2E1C07-03DE-48C6-89AF-4FA7002B6EAB}"/>
              </a:ext>
            </a:extLst>
          </p:cNvPr>
          <p:cNvSpPr>
            <a:spLocks noChangeArrowheads="1"/>
          </p:cNvSpPr>
          <p:nvPr/>
        </p:nvSpPr>
        <p:spPr bwMode="auto">
          <a:xfrm>
            <a:off x="18711974" y="3276656"/>
            <a:ext cx="4060439" cy="3323987"/>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系统试运行</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管理人员培训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操作人员培训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系统验收及长期运维</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endParaRPr 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1" name="Text Box 26">
            <a:extLst>
              <a:ext uri="{FF2B5EF4-FFF2-40B4-BE49-F238E27FC236}">
                <a16:creationId xmlns:a16="http://schemas.microsoft.com/office/drawing/2014/main" id="{C86A6882-78E8-4631-829A-D4275CF72C94}"/>
              </a:ext>
            </a:extLst>
          </p:cNvPr>
          <p:cNvSpPr>
            <a:spLocks noChangeArrowheads="1"/>
          </p:cNvSpPr>
          <p:nvPr/>
        </p:nvSpPr>
        <p:spPr bwMode="auto">
          <a:xfrm>
            <a:off x="9941415" y="3276656"/>
            <a:ext cx="3746851" cy="2677656"/>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系统部署</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主数据导入</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权限及功能分配</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硬件设备安装调试</a:t>
            </a:r>
            <a:endParaRPr lang="en-US" altLang="zh-CN" sz="2800" dirty="0">
              <a:latin typeface="微软雅黑 Light" panose="020B0502040204020203" pitchFamily="34" charset="-122"/>
              <a:ea typeface="微软雅黑 Light" panose="020B0502040204020203" pitchFamily="34" charset="-122"/>
            </a:endParaRPr>
          </a:p>
        </p:txBody>
      </p:sp>
      <p:sp>
        <p:nvSpPr>
          <p:cNvPr id="32" name="Text Box 23">
            <a:extLst>
              <a:ext uri="{FF2B5EF4-FFF2-40B4-BE49-F238E27FC236}">
                <a16:creationId xmlns:a16="http://schemas.microsoft.com/office/drawing/2014/main" id="{98782D5D-3F01-48E2-B911-3DF1B7EE131D}"/>
              </a:ext>
            </a:extLst>
          </p:cNvPr>
          <p:cNvSpPr>
            <a:spLocks noChangeArrowheads="1"/>
          </p:cNvSpPr>
          <p:nvPr/>
        </p:nvSpPr>
        <p:spPr bwMode="auto">
          <a:xfrm>
            <a:off x="1264735" y="2466306"/>
            <a:ext cx="26415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业务调研与数据收集</a:t>
            </a:r>
          </a:p>
        </p:txBody>
      </p:sp>
      <p:sp>
        <p:nvSpPr>
          <p:cNvPr id="33" name="Text Box 23">
            <a:extLst>
              <a:ext uri="{FF2B5EF4-FFF2-40B4-BE49-F238E27FC236}">
                <a16:creationId xmlns:a16="http://schemas.microsoft.com/office/drawing/2014/main" id="{50B2F3BF-334E-4791-87F8-6F4DDC5F79F1}"/>
              </a:ext>
            </a:extLst>
          </p:cNvPr>
          <p:cNvSpPr>
            <a:spLocks noChangeArrowheads="1"/>
          </p:cNvSpPr>
          <p:nvPr/>
        </p:nvSpPr>
        <p:spPr bwMode="auto">
          <a:xfrm>
            <a:off x="10272086" y="2250282"/>
            <a:ext cx="22031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系统部署</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与初始化</a:t>
            </a:r>
          </a:p>
        </p:txBody>
      </p:sp>
      <p:sp>
        <p:nvSpPr>
          <p:cNvPr id="34" name="Text Box 23">
            <a:extLst>
              <a:ext uri="{FF2B5EF4-FFF2-40B4-BE49-F238E27FC236}">
                <a16:creationId xmlns:a16="http://schemas.microsoft.com/office/drawing/2014/main" id="{743F0300-3A33-4A2C-BB48-11860B4C8951}"/>
              </a:ext>
            </a:extLst>
          </p:cNvPr>
          <p:cNvSpPr>
            <a:spLocks noChangeArrowheads="1"/>
          </p:cNvSpPr>
          <p:nvPr/>
        </p:nvSpPr>
        <p:spPr bwMode="auto">
          <a:xfrm>
            <a:off x="18814729" y="2260763"/>
            <a:ext cx="23484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系统运行</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及人员培训</a:t>
            </a:r>
          </a:p>
        </p:txBody>
      </p:sp>
      <p:sp>
        <p:nvSpPr>
          <p:cNvPr id="59" name="右箭头 58"/>
          <p:cNvSpPr/>
          <p:nvPr/>
        </p:nvSpPr>
        <p:spPr>
          <a:xfrm>
            <a:off x="3834310" y="2423639"/>
            <a:ext cx="5112567"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12763301" y="2423639"/>
            <a:ext cx="4708806"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八角星 60"/>
          <p:cNvSpPr/>
          <p:nvPr/>
        </p:nvSpPr>
        <p:spPr>
          <a:xfrm>
            <a:off x="269912" y="2394298"/>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2" name="八角星 61"/>
          <p:cNvSpPr/>
          <p:nvPr/>
        </p:nvSpPr>
        <p:spPr>
          <a:xfrm>
            <a:off x="9206232" y="2295319"/>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3" name="八角星 62"/>
          <p:cNvSpPr/>
          <p:nvPr/>
        </p:nvSpPr>
        <p:spPr>
          <a:xfrm>
            <a:off x="17667857" y="2239863"/>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78336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场景及行业</a:t>
            </a:r>
          </a:p>
        </p:txBody>
      </p:sp>
      <p:pic>
        <p:nvPicPr>
          <p:cNvPr id="9219" name="Picture 3" descr="C:\Users\Administrator\Downloads\ab86404ce1d1fa7b54ffc6fb05010c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a:extLst>
              <a:ext uri="{FF2B5EF4-FFF2-40B4-BE49-F238E27FC236}">
                <a16:creationId xmlns:a16="http://schemas.microsoft.com/office/drawing/2014/main" id="{5FFEB9AF-97F7-43FD-BC8D-2F47851C4720}"/>
              </a:ext>
            </a:extLst>
          </p:cNvPr>
          <p:cNvSpPr txBox="1"/>
          <p:nvPr/>
        </p:nvSpPr>
        <p:spPr>
          <a:xfrm>
            <a:off x="4096776" y="6921777"/>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p>
        </p:txBody>
      </p:sp>
      <p:pic>
        <p:nvPicPr>
          <p:cNvPr id="9220" name="Picture 4" descr="C:\Users\Administrator\Downloads\ef5ec8d889cbf14b7fbd7a5a6886b8d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a:extLst>
              <a:ext uri="{FF2B5EF4-FFF2-40B4-BE49-F238E27FC236}">
                <a16:creationId xmlns:a16="http://schemas.microsoft.com/office/drawing/2014/main" id="{5FFEB9AF-97F7-43FD-BC8D-2F47851C4720}"/>
              </a:ext>
            </a:extLst>
          </p:cNvPr>
          <p:cNvSpPr txBox="1"/>
          <p:nvPr/>
        </p:nvSpPr>
        <p:spPr>
          <a:xfrm>
            <a:off x="12541207" y="693768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p>
        </p:txBody>
      </p:sp>
      <p:pic>
        <p:nvPicPr>
          <p:cNvPr id="9221" name="Picture 5" descr="C:\Users\Administrator\Downloads\d827f89549dd59fa4cbd8f6e9f0e142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a:extLst>
              <a:ext uri="{FF2B5EF4-FFF2-40B4-BE49-F238E27FC236}">
                <a16:creationId xmlns:a16="http://schemas.microsoft.com/office/drawing/2014/main" id="{5FFEB9AF-97F7-43FD-BC8D-2F47851C4720}"/>
              </a:ext>
            </a:extLst>
          </p:cNvPr>
          <p:cNvSpPr txBox="1"/>
          <p:nvPr/>
        </p:nvSpPr>
        <p:spPr>
          <a:xfrm>
            <a:off x="3762301" y="1228503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汽车零配件</a:t>
            </a:r>
          </a:p>
        </p:txBody>
      </p:sp>
      <p:pic>
        <p:nvPicPr>
          <p:cNvPr id="9222" name="Picture 6" descr="C:\Users\Administrator\Downloads\3d450360fb70ceeae0e35c7a621d3bf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a:extLst>
              <a:ext uri="{FF2B5EF4-FFF2-40B4-BE49-F238E27FC236}">
                <a16:creationId xmlns:a16="http://schemas.microsoft.com/office/drawing/2014/main" id="{5FFEB9AF-97F7-43FD-BC8D-2F47851C4720}"/>
              </a:ext>
            </a:extLst>
          </p:cNvPr>
          <p:cNvSpPr txBox="1"/>
          <p:nvPr/>
        </p:nvSpPr>
        <p:spPr>
          <a:xfrm>
            <a:off x="12541207" y="1231037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电子元器件</a:t>
            </a:r>
          </a:p>
        </p:txBody>
      </p:sp>
      <p:sp>
        <p:nvSpPr>
          <p:cNvPr id="13" name="文本框 38">
            <a:extLst>
              <a:ext uri="{FF2B5EF4-FFF2-40B4-BE49-F238E27FC236}">
                <a16:creationId xmlns:a16="http://schemas.microsoft.com/office/drawing/2014/main" id="{046D071D-6179-48E3-B655-B9669428383E}"/>
              </a:ext>
            </a:extLst>
          </p:cNvPr>
          <p:cNvSpPr txBox="1"/>
          <p:nvPr/>
        </p:nvSpPr>
        <p:spPr>
          <a:xfrm>
            <a:off x="19532053" y="3635246"/>
            <a:ext cx="2592288" cy="648177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HM-MES</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837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A-图片 10">
            <a:extLst>
              <a:ext uri="{FF2B5EF4-FFF2-40B4-BE49-F238E27FC236}">
                <a16:creationId xmlns:a16="http://schemas.microsoft.com/office/drawing/2014/main" id="{4224C06F-14A0-4B8D-80D6-F513AE3E3285}"/>
              </a:ext>
            </a:extLst>
          </p:cNvPr>
          <p:cNvPicPr>
            <a:picLocks/>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
        <p:nvSpPr>
          <p:cNvPr id="4" name="文本框 34">
            <a:extLst>
              <a:ext uri="{FF2B5EF4-FFF2-40B4-BE49-F238E27FC236}">
                <a16:creationId xmlns:a16="http://schemas.microsoft.com/office/drawing/2014/main" id="{99CF8BF6-2250-47D0-814E-2DD7BA14AF68}"/>
              </a:ext>
            </a:extLst>
          </p:cNvPr>
          <p:cNvSpPr txBox="1"/>
          <p:nvPr/>
        </p:nvSpPr>
        <p:spPr>
          <a:xfrm>
            <a:off x="5994549" y="3978474"/>
            <a:ext cx="11791507" cy="1477328"/>
          </a:xfrm>
          <a:prstGeom prst="rect">
            <a:avLst/>
          </a:prstGeom>
          <a:noFill/>
        </p:spPr>
        <p:txBody>
          <a:bodyPr wrap="square" lIns="0" tIns="0" rIns="0" bIns="0">
            <a:spAutoFit/>
          </a:bodyPr>
          <a:lstStyle/>
          <a:p>
            <a:pPr algn="ctr"/>
            <a:r>
              <a:rPr lang="zh-CN" altLang="en-US" sz="9600" b="1" spc="600" dirty="0">
                <a:latin typeface="百度综艺简体" panose="02010601030101010101" pitchFamily="2" charset="-122"/>
                <a:ea typeface="百度综艺简体" panose="02010601030101010101" pitchFamily="2" charset="-122"/>
              </a:rPr>
              <a:t>感谢聆听关注</a:t>
            </a:r>
            <a:endParaRPr lang="en-US" altLang="zh-CN" sz="9600" b="1" spc="600" dirty="0">
              <a:latin typeface="百度综艺简体" panose="02010601030101010101" pitchFamily="2" charset="-122"/>
              <a:ea typeface="百度综艺简体" panose="02010601030101010101" pitchFamily="2" charset="-122"/>
            </a:endParaRPr>
          </a:p>
        </p:txBody>
      </p:sp>
    </p:spTree>
    <p:extLst>
      <p:ext uri="{BB962C8B-B14F-4D97-AF65-F5344CB8AC3E}">
        <p14:creationId xmlns:p14="http://schemas.microsoft.com/office/powerpoint/2010/main" val="208417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id="{D77905FD-2AD4-4E86-BBE6-D7D76A75C0ED}"/>
              </a:ext>
            </a:extLst>
          </p:cNvPr>
          <p:cNvSpPr txBox="1"/>
          <p:nvPr/>
        </p:nvSpPr>
        <p:spPr>
          <a:xfrm>
            <a:off x="5490493" y="3956448"/>
            <a:ext cx="2451310" cy="2954655"/>
          </a:xfrm>
          <a:prstGeom prst="rect">
            <a:avLst/>
          </a:prstGeom>
          <a:noFill/>
        </p:spPr>
        <p:txBody>
          <a:bodyPr wrap="square" lIns="0" tIns="0" rIns="0" bIns="0">
            <a:spAutoFit/>
          </a:bodyPr>
          <a:lstStyle>
            <a:defPPr>
              <a:defRPr lang="en-US"/>
            </a:defPPr>
            <a:lvl1pPr algn="ctr">
              <a:defRPr sz="9600" b="1" spc="600">
                <a:latin typeface="百度综艺简体" panose="02010601030101010101" pitchFamily="2" charset="-122"/>
                <a:ea typeface="百度综艺简体" panose="02010601030101010101" pitchFamily="2" charset="-122"/>
              </a:defRPr>
            </a:lvl1pPr>
          </a:lstStyle>
          <a:p>
            <a:r>
              <a:rPr lang="zh-CN" altLang="en-US" dirty="0"/>
              <a:t>目录</a:t>
            </a:r>
            <a:endParaRPr lang="en-US" altLang="zh-CN" dirty="0"/>
          </a:p>
        </p:txBody>
      </p:sp>
      <p:sp>
        <p:nvSpPr>
          <p:cNvPr id="3" name="文本框 31">
            <a:extLst>
              <a:ext uri="{FF2B5EF4-FFF2-40B4-BE49-F238E27FC236}">
                <a16:creationId xmlns:a16="http://schemas.microsoft.com/office/drawing/2014/main" id="{76577AA4-5D33-4AD8-95B5-38017C888F2B}"/>
              </a:ext>
            </a:extLst>
          </p:cNvPr>
          <p:cNvSpPr txBox="1"/>
          <p:nvPr/>
        </p:nvSpPr>
        <p:spPr>
          <a:xfrm>
            <a:off x="10486686" y="2826346"/>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01</a:t>
            </a:r>
            <a:endParaRPr lang="zh-CN" altLang="en-US" sz="5240" dirty="0">
              <a:solidFill>
                <a:srgbClr val="02328B"/>
              </a:solidFill>
              <a:latin typeface="Adobe Gothic Std B" panose="020B0800000000000000" pitchFamily="34" charset="-128"/>
            </a:endParaRPr>
          </a:p>
        </p:txBody>
      </p:sp>
      <p:sp>
        <p:nvSpPr>
          <p:cNvPr id="4" name="文本框 11">
            <a:extLst>
              <a:ext uri="{FF2B5EF4-FFF2-40B4-BE49-F238E27FC236}">
                <a16:creationId xmlns:a16="http://schemas.microsoft.com/office/drawing/2014/main" id="{A907BC65-5F86-4AB7-BFE2-6F0B4A2BB18A}"/>
              </a:ext>
            </a:extLst>
          </p:cNvPr>
          <p:cNvSpPr txBox="1">
            <a:spLocks noChangeArrowheads="1"/>
          </p:cNvSpPr>
          <p:nvPr>
            <p:custDataLst>
              <p:tags r:id="rId1"/>
            </p:custDataLst>
          </p:nvPr>
        </p:nvSpPr>
        <p:spPr bwMode="auto">
          <a:xfrm>
            <a:off x="8720997" y="297036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ONE</a:t>
            </a:r>
            <a:endParaRPr lang="zh-CN" altLang="en-US" sz="2000" b="1" dirty="0">
              <a:solidFill>
                <a:srgbClr val="02328B"/>
              </a:solidFill>
              <a:latin typeface="Times New Roman" pitchFamily="18" charset="0"/>
              <a:cs typeface="Times New Roman" pitchFamily="18" charset="0"/>
            </a:endParaRPr>
          </a:p>
        </p:txBody>
      </p:sp>
      <p:sp>
        <p:nvSpPr>
          <p:cNvPr id="5" name="文本框 34">
            <a:extLst>
              <a:ext uri="{FF2B5EF4-FFF2-40B4-BE49-F238E27FC236}">
                <a16:creationId xmlns:a16="http://schemas.microsoft.com/office/drawing/2014/main" id="{2ED0C1A5-2B5A-4B67-9987-A09BD8FEA475}"/>
              </a:ext>
            </a:extLst>
          </p:cNvPr>
          <p:cNvSpPr txBox="1"/>
          <p:nvPr/>
        </p:nvSpPr>
        <p:spPr>
          <a:xfrm>
            <a:off x="10486685" y="4194498"/>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02</a:t>
            </a:r>
            <a:endParaRPr lang="zh-CN" altLang="en-US" sz="5240" dirty="0">
              <a:solidFill>
                <a:srgbClr val="02328B"/>
              </a:solidFill>
              <a:latin typeface="Adobe Gothic Std B" panose="020B0800000000000000" pitchFamily="34" charset="-128"/>
            </a:endParaRPr>
          </a:p>
        </p:txBody>
      </p:sp>
      <p:sp>
        <p:nvSpPr>
          <p:cNvPr id="6" name="文本框 11">
            <a:extLst>
              <a:ext uri="{FF2B5EF4-FFF2-40B4-BE49-F238E27FC236}">
                <a16:creationId xmlns:a16="http://schemas.microsoft.com/office/drawing/2014/main" id="{2379B760-CF8A-462C-B1B0-6647F67F6557}"/>
              </a:ext>
            </a:extLst>
          </p:cNvPr>
          <p:cNvSpPr txBox="1">
            <a:spLocks noChangeArrowheads="1"/>
          </p:cNvSpPr>
          <p:nvPr>
            <p:custDataLst>
              <p:tags r:id="rId2"/>
            </p:custDataLst>
          </p:nvPr>
        </p:nvSpPr>
        <p:spPr bwMode="auto">
          <a:xfrm>
            <a:off x="8720998" y="4338514"/>
            <a:ext cx="1595550"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TWO</a:t>
            </a:r>
            <a:endParaRPr lang="zh-CN" altLang="en-US" sz="2000" b="1" dirty="0">
              <a:solidFill>
                <a:srgbClr val="02328B"/>
              </a:solidFill>
              <a:latin typeface="Times New Roman" pitchFamily="18" charset="0"/>
              <a:cs typeface="Times New Roman" pitchFamily="18" charset="0"/>
            </a:endParaRPr>
          </a:p>
        </p:txBody>
      </p:sp>
      <p:sp>
        <p:nvSpPr>
          <p:cNvPr id="7" name="文本框 39">
            <a:extLst>
              <a:ext uri="{FF2B5EF4-FFF2-40B4-BE49-F238E27FC236}">
                <a16:creationId xmlns:a16="http://schemas.microsoft.com/office/drawing/2014/main" id="{317C53CC-DB19-4EA8-BB88-B9F94A5533A2}"/>
              </a:ext>
            </a:extLst>
          </p:cNvPr>
          <p:cNvSpPr txBox="1"/>
          <p:nvPr/>
        </p:nvSpPr>
        <p:spPr>
          <a:xfrm>
            <a:off x="10486685" y="571031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03</a:t>
            </a:r>
            <a:endParaRPr lang="zh-CN" altLang="en-US" sz="5240" dirty="0">
              <a:solidFill>
                <a:srgbClr val="02328B"/>
              </a:solidFill>
              <a:latin typeface="Adobe Gothic Std B" panose="020B0800000000000000" pitchFamily="34" charset="-128"/>
            </a:endParaRPr>
          </a:p>
        </p:txBody>
      </p:sp>
      <p:sp>
        <p:nvSpPr>
          <p:cNvPr id="8" name="文本框 11">
            <a:extLst>
              <a:ext uri="{FF2B5EF4-FFF2-40B4-BE49-F238E27FC236}">
                <a16:creationId xmlns:a16="http://schemas.microsoft.com/office/drawing/2014/main" id="{3FA620BE-2972-4C53-856F-063569C3D268}"/>
              </a:ext>
            </a:extLst>
          </p:cNvPr>
          <p:cNvSpPr txBox="1">
            <a:spLocks noChangeArrowheads="1"/>
          </p:cNvSpPr>
          <p:nvPr>
            <p:custDataLst>
              <p:tags r:id="rId3"/>
            </p:custDataLst>
          </p:nvPr>
        </p:nvSpPr>
        <p:spPr bwMode="auto">
          <a:xfrm>
            <a:off x="8720997" y="585068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THREE</a:t>
            </a:r>
            <a:endParaRPr lang="zh-CN" altLang="en-US" sz="2000" b="1" dirty="0">
              <a:solidFill>
                <a:srgbClr val="02328B"/>
              </a:solidFill>
              <a:latin typeface="Times New Roman" pitchFamily="18" charset="0"/>
              <a:cs typeface="Times New Roman" pitchFamily="18" charset="0"/>
            </a:endParaRPr>
          </a:p>
        </p:txBody>
      </p:sp>
      <p:sp>
        <p:nvSpPr>
          <p:cNvPr id="9" name="文本框 42">
            <a:extLst>
              <a:ext uri="{FF2B5EF4-FFF2-40B4-BE49-F238E27FC236}">
                <a16:creationId xmlns:a16="http://schemas.microsoft.com/office/drawing/2014/main" id="{CB2F3409-45E9-4CE2-8346-5B5199D22913}"/>
              </a:ext>
            </a:extLst>
          </p:cNvPr>
          <p:cNvSpPr txBox="1"/>
          <p:nvPr/>
        </p:nvSpPr>
        <p:spPr>
          <a:xfrm>
            <a:off x="10486686" y="722613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04</a:t>
            </a:r>
            <a:endParaRPr lang="zh-CN" altLang="en-US" sz="5240" dirty="0">
              <a:solidFill>
                <a:srgbClr val="02328B"/>
              </a:solidFill>
              <a:latin typeface="Adobe Gothic Std B" panose="020B0800000000000000" pitchFamily="34" charset="-128"/>
            </a:endParaRPr>
          </a:p>
        </p:txBody>
      </p:sp>
      <p:sp>
        <p:nvSpPr>
          <p:cNvPr id="10" name="文本框 11">
            <a:extLst>
              <a:ext uri="{FF2B5EF4-FFF2-40B4-BE49-F238E27FC236}">
                <a16:creationId xmlns:a16="http://schemas.microsoft.com/office/drawing/2014/main" id="{1B06937B-5ED4-4073-8707-DFA336943E9E}"/>
              </a:ext>
            </a:extLst>
          </p:cNvPr>
          <p:cNvSpPr txBox="1">
            <a:spLocks noChangeArrowheads="1"/>
          </p:cNvSpPr>
          <p:nvPr>
            <p:custDataLst>
              <p:tags r:id="rId4"/>
            </p:custDataLst>
          </p:nvPr>
        </p:nvSpPr>
        <p:spPr bwMode="auto">
          <a:xfrm>
            <a:off x="8720997" y="7362850"/>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FOUR</a:t>
            </a:r>
            <a:endParaRPr lang="zh-CN" altLang="en-US" sz="2000" b="1" dirty="0">
              <a:solidFill>
                <a:srgbClr val="02328B"/>
              </a:solidFill>
              <a:latin typeface="Times New Roman" pitchFamily="18" charset="0"/>
              <a:cs typeface="Times New Roman" pitchFamily="18" charset="0"/>
            </a:endParaRPr>
          </a:p>
        </p:txBody>
      </p:sp>
      <p:grpSp>
        <p:nvGrpSpPr>
          <p:cNvPr id="13" name="组合 12">
            <a:extLst>
              <a:ext uri="{FF2B5EF4-FFF2-40B4-BE49-F238E27FC236}">
                <a16:creationId xmlns:a16="http://schemas.microsoft.com/office/drawing/2014/main" id="{57A467A8-C32A-4C10-AB18-5648749B4BF5}"/>
              </a:ext>
            </a:extLst>
          </p:cNvPr>
          <p:cNvGrpSpPr/>
          <p:nvPr/>
        </p:nvGrpSpPr>
        <p:grpSpPr>
          <a:xfrm>
            <a:off x="11894824" y="2874911"/>
            <a:ext cx="4795655" cy="570510"/>
            <a:chOff x="1612850" y="2156834"/>
            <a:chExt cx="4795655" cy="570510"/>
          </a:xfrm>
        </p:grpSpPr>
        <p:sp>
          <p:nvSpPr>
            <p:cNvPr id="14" name="文本占位符 1">
              <a:extLst>
                <a:ext uri="{FF2B5EF4-FFF2-40B4-BE49-F238E27FC236}">
                  <a16:creationId xmlns:a16="http://schemas.microsoft.com/office/drawing/2014/main" id="{F31D595C-7167-4308-8B15-79482CF38B9E}"/>
                </a:ext>
              </a:extLst>
            </p:cNvPr>
            <p:cNvSpPr txBox="1">
              <a:spLocks/>
            </p:cNvSpPr>
            <p:nvPr/>
          </p:nvSpPr>
          <p:spPr>
            <a:xfrm>
              <a:off x="1612850" y="2156834"/>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公司简介</a:t>
              </a:r>
            </a:p>
          </p:txBody>
        </p:sp>
        <p:cxnSp>
          <p:nvCxnSpPr>
            <p:cNvPr id="15" name="直接连接符 14">
              <a:extLst>
                <a:ext uri="{FF2B5EF4-FFF2-40B4-BE49-F238E27FC236}">
                  <a16:creationId xmlns:a16="http://schemas.microsoft.com/office/drawing/2014/main" id="{DB5277AF-DEC5-4F27-AB58-D06A327AF6E1}"/>
                </a:ext>
              </a:extLst>
            </p:cNvPr>
            <p:cNvCxnSpPr>
              <a:cxnSpLocks/>
            </p:cNvCxnSpPr>
            <p:nvPr/>
          </p:nvCxnSpPr>
          <p:spPr>
            <a:xfrm>
              <a:off x="1612850" y="269686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D0432C7-90EA-4287-AE8F-C09855F4E9FC}"/>
              </a:ext>
            </a:extLst>
          </p:cNvPr>
          <p:cNvGrpSpPr/>
          <p:nvPr/>
        </p:nvGrpSpPr>
        <p:grpSpPr>
          <a:xfrm>
            <a:off x="11894824" y="4334860"/>
            <a:ext cx="4795655" cy="570510"/>
            <a:chOff x="1612850" y="5271432"/>
            <a:chExt cx="4795655" cy="570510"/>
          </a:xfrm>
        </p:grpSpPr>
        <p:sp>
          <p:nvSpPr>
            <p:cNvPr id="22" name="文本占位符 1">
              <a:extLst>
                <a:ext uri="{FF2B5EF4-FFF2-40B4-BE49-F238E27FC236}">
                  <a16:creationId xmlns:a16="http://schemas.microsoft.com/office/drawing/2014/main" id="{ED01CAB0-85DE-4F18-88C5-2AF18DCF8111}"/>
                </a:ext>
              </a:extLst>
            </p:cNvPr>
            <p:cNvSpPr txBox="1">
              <a:spLocks/>
            </p:cNvSpPr>
            <p:nvPr/>
          </p:nvSpPr>
          <p:spPr>
            <a:xfrm>
              <a:off x="1612850" y="5271432"/>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产品介绍</a:t>
              </a:r>
            </a:p>
          </p:txBody>
        </p:sp>
        <p:cxnSp>
          <p:nvCxnSpPr>
            <p:cNvPr id="23" name="直接连接符 22">
              <a:extLst>
                <a:ext uri="{FF2B5EF4-FFF2-40B4-BE49-F238E27FC236}">
                  <a16:creationId xmlns:a16="http://schemas.microsoft.com/office/drawing/2014/main" id="{91FE21BB-53B5-49EA-AB20-FE83CA5C1B2D}"/>
                </a:ext>
              </a:extLst>
            </p:cNvPr>
            <p:cNvCxnSpPr>
              <a:cxnSpLocks/>
            </p:cNvCxnSpPr>
            <p:nvPr/>
          </p:nvCxnSpPr>
          <p:spPr>
            <a:xfrm>
              <a:off x="1612850" y="5811464"/>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479B4439-1262-4028-9F8C-EFB4D95FC8A2}"/>
              </a:ext>
            </a:extLst>
          </p:cNvPr>
          <p:cNvGrpSpPr/>
          <p:nvPr/>
        </p:nvGrpSpPr>
        <p:grpSpPr>
          <a:xfrm>
            <a:off x="11894824" y="5852722"/>
            <a:ext cx="4795655" cy="570510"/>
            <a:chOff x="1612850" y="6849656"/>
            <a:chExt cx="4795655" cy="570510"/>
          </a:xfrm>
        </p:grpSpPr>
        <p:sp>
          <p:nvSpPr>
            <p:cNvPr id="26" name="文本占位符 1">
              <a:extLst>
                <a:ext uri="{FF2B5EF4-FFF2-40B4-BE49-F238E27FC236}">
                  <a16:creationId xmlns:a16="http://schemas.microsoft.com/office/drawing/2014/main" id="{89AFB7F0-3780-4A2C-8103-3E4A6F404745}"/>
                </a:ext>
              </a:extLst>
            </p:cNvPr>
            <p:cNvSpPr txBox="1">
              <a:spLocks/>
            </p:cNvSpPr>
            <p:nvPr/>
          </p:nvSpPr>
          <p:spPr>
            <a:xfrm>
              <a:off x="1612850" y="6849656"/>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实施与售后</a:t>
              </a:r>
            </a:p>
          </p:txBody>
        </p:sp>
        <p:cxnSp>
          <p:nvCxnSpPr>
            <p:cNvPr id="27" name="直接连接符 26">
              <a:extLst>
                <a:ext uri="{FF2B5EF4-FFF2-40B4-BE49-F238E27FC236}">
                  <a16:creationId xmlns:a16="http://schemas.microsoft.com/office/drawing/2014/main" id="{7D1AE9A8-9145-42FC-9B84-1DF190FB2E6D}"/>
                </a:ext>
              </a:extLst>
            </p:cNvPr>
            <p:cNvCxnSpPr>
              <a:cxnSpLocks/>
            </p:cNvCxnSpPr>
            <p:nvPr/>
          </p:nvCxnSpPr>
          <p:spPr>
            <a:xfrm>
              <a:off x="1612850" y="738968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0F88965D-808B-474D-8142-24804C056A09}"/>
              </a:ext>
            </a:extLst>
          </p:cNvPr>
          <p:cNvGrpSpPr/>
          <p:nvPr/>
        </p:nvGrpSpPr>
        <p:grpSpPr>
          <a:xfrm>
            <a:off x="11894824" y="7431204"/>
            <a:ext cx="4795655" cy="570510"/>
            <a:chOff x="1612850" y="8243521"/>
            <a:chExt cx="4795655" cy="570510"/>
          </a:xfrm>
        </p:grpSpPr>
        <p:sp>
          <p:nvSpPr>
            <p:cNvPr id="30" name="文本占位符 1">
              <a:extLst>
                <a:ext uri="{FF2B5EF4-FFF2-40B4-BE49-F238E27FC236}">
                  <a16:creationId xmlns:a16="http://schemas.microsoft.com/office/drawing/2014/main" id="{92D657BF-960A-4B24-81BD-E1C7C19456C3}"/>
                </a:ext>
              </a:extLst>
            </p:cNvPr>
            <p:cNvSpPr txBox="1">
              <a:spLocks/>
            </p:cNvSpPr>
            <p:nvPr/>
          </p:nvSpPr>
          <p:spPr>
            <a:xfrm>
              <a:off x="1612850" y="8243521"/>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场景与行业</a:t>
              </a:r>
            </a:p>
          </p:txBody>
        </p:sp>
        <p:cxnSp>
          <p:nvCxnSpPr>
            <p:cNvPr id="31" name="直接连接符 30">
              <a:extLst>
                <a:ext uri="{FF2B5EF4-FFF2-40B4-BE49-F238E27FC236}">
                  <a16:creationId xmlns:a16="http://schemas.microsoft.com/office/drawing/2014/main" id="{C345EF47-8A2C-4274-9592-F300FEE2A37B}"/>
                </a:ext>
              </a:extLst>
            </p:cNvPr>
            <p:cNvCxnSpPr>
              <a:cxnSpLocks/>
            </p:cNvCxnSpPr>
            <p:nvPr/>
          </p:nvCxnSpPr>
          <p:spPr>
            <a:xfrm>
              <a:off x="1612850" y="8783551"/>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pic>
        <p:nvPicPr>
          <p:cNvPr id="33" name="PA-图片 10">
            <a:extLst>
              <a:ext uri="{FF2B5EF4-FFF2-40B4-BE49-F238E27FC236}">
                <a16:creationId xmlns:a16="http://schemas.microsoft.com/office/drawing/2014/main" id="{4224C06F-14A0-4B8D-80D6-F513AE3E3285}"/>
              </a:ext>
            </a:extLst>
          </p:cNvPr>
          <p:cNvPicPr>
            <a:picLocks/>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Tree>
    <p:extLst>
      <p:ext uri="{BB962C8B-B14F-4D97-AF65-F5344CB8AC3E}">
        <p14:creationId xmlns:p14="http://schemas.microsoft.com/office/powerpoint/2010/main" val="258977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公司简介</a:t>
            </a:r>
          </a:p>
        </p:txBody>
      </p:sp>
      <p:grpSp>
        <p:nvGrpSpPr>
          <p:cNvPr id="4" name="组合 3">
            <a:extLst>
              <a:ext uri="{FF2B5EF4-FFF2-40B4-BE49-F238E27FC236}">
                <a16:creationId xmlns:a16="http://schemas.microsoft.com/office/drawing/2014/main" id="{240C290E-3CF1-4EE0-8548-B3A879FA9EA9}"/>
              </a:ext>
            </a:extLst>
          </p:cNvPr>
          <p:cNvGrpSpPr/>
          <p:nvPr/>
        </p:nvGrpSpPr>
        <p:grpSpPr>
          <a:xfrm>
            <a:off x="999795" y="1621758"/>
            <a:ext cx="98608" cy="395440"/>
            <a:chOff x="936097" y="1570520"/>
            <a:chExt cx="141784" cy="568584"/>
          </a:xfrm>
        </p:grpSpPr>
        <p:sp>
          <p:nvSpPr>
            <p:cNvPr id="5" name="矩形 4">
              <a:extLst>
                <a:ext uri="{FF2B5EF4-FFF2-40B4-BE49-F238E27FC236}">
                  <a16:creationId xmlns:a16="http://schemas.microsoft.com/office/drawing/2014/main" id="{8735DABD-F1D2-4312-9330-133DAF807BF3}"/>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6" name="矩形 5">
              <a:extLst>
                <a:ext uri="{FF2B5EF4-FFF2-40B4-BE49-F238E27FC236}">
                  <a16:creationId xmlns:a16="http://schemas.microsoft.com/office/drawing/2014/main" id="{68CF06CD-7104-45E0-BB53-37EE1751B3F9}"/>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7" name="文本占位符 144">
            <a:extLst>
              <a:ext uri="{FF2B5EF4-FFF2-40B4-BE49-F238E27FC236}">
                <a16:creationId xmlns:a16="http://schemas.microsoft.com/office/drawing/2014/main" id="{7FF222DB-5E40-4B60-97F9-EEDD5EA37160}"/>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唤梦科技有限公司</a:t>
            </a:r>
          </a:p>
        </p:txBody>
      </p:sp>
      <p:sp>
        <p:nvSpPr>
          <p:cNvPr id="8" name="文本框 25">
            <a:extLst>
              <a:ext uri="{FF2B5EF4-FFF2-40B4-BE49-F238E27FC236}">
                <a16:creationId xmlns:a16="http://schemas.microsoft.com/office/drawing/2014/main" id="{49C2A2E1-0AED-40AF-9064-27E85AA90D53}"/>
              </a:ext>
            </a:extLst>
          </p:cNvPr>
          <p:cNvSpPr txBox="1"/>
          <p:nvPr/>
        </p:nvSpPr>
        <p:spPr>
          <a:xfrm>
            <a:off x="1386038" y="3906466"/>
            <a:ext cx="8712967" cy="5225405"/>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3200" b="1" dirty="0"/>
              <a:t>公司基于互联网、物联网、云计算、大数据、区块链、人工智能等</a:t>
            </a:r>
            <a:r>
              <a:rPr lang="en-US" altLang="zh-CN" sz="3200" b="1" dirty="0"/>
              <a:t>ICT</a:t>
            </a:r>
            <a:r>
              <a:rPr lang="zh-CN" altLang="en-US" sz="3200" b="1" dirty="0"/>
              <a:t>前沿技术，战略性布局软件开发、智能硬件研发、软硬件系统集成，以及企业信息化</a:t>
            </a:r>
            <a:r>
              <a:rPr lang="en-US" altLang="zh-CN" sz="3200" b="1" dirty="0"/>
              <a:t>MEM</a:t>
            </a:r>
            <a:r>
              <a:rPr lang="zh-CN" altLang="en-US" sz="3200" b="1" dirty="0"/>
              <a:t>项目的融合交付，通过提供</a:t>
            </a:r>
            <a:r>
              <a:rPr lang="en-US" altLang="zh-CN" sz="3200" b="1" dirty="0"/>
              <a:t>IT</a:t>
            </a:r>
            <a:r>
              <a:rPr lang="zh-CN" altLang="en-US" sz="3200" b="1" dirty="0"/>
              <a:t>行业综合解决方案，赋能客户数智化转型升级，优化资源配置，提质降本增效，打造核心竞争力，创造经济效益，实现社会价值！</a:t>
            </a:r>
          </a:p>
        </p:txBody>
      </p:sp>
      <p:pic>
        <p:nvPicPr>
          <p:cNvPr id="2050" name="Picture 2" descr="C:\Users\Administrator\Downloads\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592" y="2682330"/>
            <a:ext cx="13653436" cy="828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4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6534328"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200" b="1" dirty="0">
                <a:solidFill>
                  <a:schemeClr val="bg1"/>
                </a:solidFill>
              </a:rPr>
              <a:t>企业智能制造能力建设的</a:t>
            </a:r>
            <a:r>
              <a:rPr lang="zh-CN" altLang="en-US" sz="3600" b="1" dirty="0">
                <a:solidFill>
                  <a:schemeClr val="bg1"/>
                </a:solidFill>
              </a:rPr>
              <a:t>理论依</a:t>
            </a:r>
            <a:r>
              <a:rPr lang="zh-CN" altLang="en-US" sz="3600" b="1" spc="-10" dirty="0">
                <a:solidFill>
                  <a:schemeClr val="bg1"/>
                </a:solidFill>
              </a:rPr>
              <a:t>据</a:t>
            </a:r>
            <a:endParaRPr lang="zh-CN" altLang="en-US" sz="3600" b="1" spc="300" dirty="0">
              <a:solidFill>
                <a:schemeClr val="bg1"/>
              </a:solidFill>
              <a:latin typeface="黑体" panose="02010609060101010101" pitchFamily="49" charset="-122"/>
              <a:ea typeface="黑体" panose="02010609060101010101" pitchFamily="49" charset="-122"/>
            </a:endParaRPr>
          </a:p>
        </p:txBody>
      </p:sp>
      <p:pic>
        <p:nvPicPr>
          <p:cNvPr id="2" name="object 2">
            <a:extLst>
              <a:ext uri="{FF2B5EF4-FFF2-40B4-BE49-F238E27FC236}">
                <a16:creationId xmlns:a16="http://schemas.microsoft.com/office/drawing/2014/main" id="{70D9DD21-1E4C-2961-5B40-FB27BC9F1E3B}"/>
              </a:ext>
            </a:extLst>
          </p:cNvPr>
          <p:cNvPicPr/>
          <p:nvPr/>
        </p:nvPicPr>
        <p:blipFill>
          <a:blip r:embed="rId2" cstate="print"/>
          <a:stretch>
            <a:fillRect/>
          </a:stretch>
        </p:blipFill>
        <p:spPr>
          <a:xfrm>
            <a:off x="3264265" y="1530202"/>
            <a:ext cx="19580156" cy="10873208"/>
          </a:xfrm>
          <a:prstGeom prst="rect">
            <a:avLst/>
          </a:prstGeom>
        </p:spPr>
      </p:pic>
    </p:spTree>
    <p:extLst>
      <p:ext uri="{BB962C8B-B14F-4D97-AF65-F5344CB8AC3E}">
        <p14:creationId xmlns:p14="http://schemas.microsoft.com/office/powerpoint/2010/main" val="22749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18" name="textcount">
            <a:extLst>
              <a:ext uri="{FF2B5EF4-FFF2-40B4-BE49-F238E27FC236}">
                <a16:creationId xmlns:a16="http://schemas.microsoft.com/office/drawing/2014/main" id="{9CF27B26-F6F8-461E-B57F-1FA5D0F0FAE7}"/>
              </a:ext>
            </a:extLst>
          </p:cNvPr>
          <p:cNvSpPr txBox="1"/>
          <p:nvPr/>
        </p:nvSpPr>
        <p:spPr>
          <a:xfrm>
            <a:off x="9666957" y="2106266"/>
            <a:ext cx="2283257" cy="7311848"/>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  生产管理</a:t>
            </a:r>
          </a:p>
          <a:p>
            <a:pPr>
              <a:spcAft>
                <a:spcPct val="0"/>
              </a:spcAft>
            </a:pPr>
            <a:r>
              <a:rPr lang="zh-CN" altLang="en-US" sz="2800" dirty="0"/>
              <a:t>生产工单</a:t>
            </a:r>
            <a:endParaRPr lang="en-US" altLang="zh-CN" sz="2800" dirty="0"/>
          </a:p>
          <a:p>
            <a:pPr>
              <a:spcAft>
                <a:spcPct val="0"/>
              </a:spcAft>
            </a:pPr>
            <a:r>
              <a:rPr lang="zh-CN" altLang="en-US" sz="2800" dirty="0"/>
              <a:t>外协工单</a:t>
            </a:r>
          </a:p>
          <a:p>
            <a:pPr>
              <a:spcAft>
                <a:spcPct val="0"/>
              </a:spcAft>
            </a:pPr>
            <a:r>
              <a:rPr lang="zh-CN" altLang="en-US" sz="2800" dirty="0"/>
              <a:t>不良记录</a:t>
            </a:r>
            <a:endParaRPr lang="en-US" altLang="zh-CN" sz="2800" dirty="0"/>
          </a:p>
          <a:p>
            <a:pPr>
              <a:spcAft>
                <a:spcPct val="0"/>
              </a:spcAft>
            </a:pPr>
            <a:r>
              <a:rPr lang="zh-CN" altLang="en-US" sz="2800" dirty="0"/>
              <a:t>工艺、工序</a:t>
            </a:r>
          </a:p>
          <a:p>
            <a:pPr>
              <a:spcAft>
                <a:spcPct val="0"/>
              </a:spcAft>
            </a:pPr>
            <a:r>
              <a:rPr lang="zh-CN" altLang="en-US" sz="2800" dirty="0"/>
              <a:t>生产排程</a:t>
            </a:r>
            <a:endParaRPr lang="en-US" altLang="zh-CN" sz="2800" dirty="0"/>
          </a:p>
          <a:p>
            <a:pPr>
              <a:spcAft>
                <a:spcPct val="0"/>
              </a:spcAft>
            </a:pPr>
            <a:r>
              <a:rPr lang="zh-CN" altLang="en-US" sz="2800" dirty="0"/>
              <a:t>班组、班次</a:t>
            </a:r>
          </a:p>
          <a:p>
            <a:pPr>
              <a:spcAft>
                <a:spcPct val="0"/>
              </a:spcAft>
            </a:pPr>
            <a:r>
              <a:rPr lang="zh-CN" altLang="en-US" sz="2800" dirty="0"/>
              <a:t>排班计划</a:t>
            </a:r>
          </a:p>
          <a:p>
            <a:pPr>
              <a:spcAft>
                <a:spcPct val="0"/>
              </a:spcAft>
            </a:pPr>
            <a:r>
              <a:rPr lang="zh-CN" altLang="en-US" sz="2800" dirty="0"/>
              <a:t>排班日历</a:t>
            </a:r>
          </a:p>
          <a:p>
            <a:pPr>
              <a:spcAft>
                <a:spcPct val="0"/>
              </a:spcAft>
            </a:pPr>
            <a:r>
              <a:rPr lang="zh-CN" altLang="en-US" sz="2800" dirty="0"/>
              <a:t>生产报工</a:t>
            </a:r>
            <a:endParaRPr lang="en-US" altLang="zh-CN" sz="2800" dirty="0"/>
          </a:p>
          <a:p>
            <a:pPr>
              <a:spcAft>
                <a:spcPct val="0"/>
              </a:spcAft>
            </a:pPr>
            <a:r>
              <a:rPr lang="zh-CN" altLang="en-US" sz="2800" dirty="0"/>
              <a:t>数据采集</a:t>
            </a:r>
          </a:p>
        </p:txBody>
      </p:sp>
      <p:sp>
        <p:nvSpPr>
          <p:cNvPr id="19" name="textcount">
            <a:extLst>
              <a:ext uri="{FF2B5EF4-FFF2-40B4-BE49-F238E27FC236}">
                <a16:creationId xmlns:a16="http://schemas.microsoft.com/office/drawing/2014/main" id="{CBBA20A8-840F-435E-84B1-2F1BEBBADC38}"/>
              </a:ext>
            </a:extLst>
          </p:cNvPr>
          <p:cNvSpPr txBox="1"/>
          <p:nvPr/>
        </p:nvSpPr>
        <p:spPr>
          <a:xfrm>
            <a:off x="5046246" y="2250282"/>
            <a:ext cx="365600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p>
          <a:p>
            <a:pPr>
              <a:spcAft>
                <a:spcPct val="0"/>
              </a:spcAft>
            </a:pPr>
            <a:r>
              <a:rPr lang="zh-CN" altLang="en-US" sz="2800" dirty="0"/>
              <a:t>常见缺陷、检测项</a:t>
            </a:r>
            <a:endParaRPr lang="en-US" altLang="zh-CN" sz="2800" dirty="0"/>
          </a:p>
          <a:p>
            <a:pPr>
              <a:spcAft>
                <a:spcPct val="0"/>
              </a:spcAft>
            </a:pPr>
            <a:r>
              <a:rPr lang="zh-CN" altLang="en-US" sz="2800" dirty="0"/>
              <a:t>检测模板</a:t>
            </a:r>
            <a:endParaRPr lang="en-US" altLang="zh-CN" sz="2800" dirty="0"/>
          </a:p>
          <a:p>
            <a:pPr>
              <a:spcAft>
                <a:spcPct val="0"/>
              </a:spcAft>
            </a:pPr>
            <a:r>
              <a:rPr lang="zh-CN" altLang="en-US" sz="2800" dirty="0"/>
              <a:t>来料检验</a:t>
            </a:r>
            <a:endParaRPr lang="en-US" altLang="zh-CN" sz="2800" dirty="0"/>
          </a:p>
          <a:p>
            <a:pPr>
              <a:spcAft>
                <a:spcPct val="0"/>
              </a:spcAft>
            </a:pPr>
            <a:r>
              <a:rPr lang="zh-CN" altLang="en-US" sz="2800" dirty="0"/>
              <a:t>首检、末检</a:t>
            </a:r>
          </a:p>
          <a:p>
            <a:pPr>
              <a:spcAft>
                <a:spcPct val="0"/>
              </a:spcAft>
            </a:pPr>
            <a:r>
              <a:rPr lang="zh-CN" altLang="en-US" sz="2800" dirty="0"/>
              <a:t>生产巡检</a:t>
            </a:r>
          </a:p>
          <a:p>
            <a:pPr>
              <a:spcAft>
                <a:spcPct val="0"/>
              </a:spcAft>
            </a:pPr>
            <a:r>
              <a:rPr lang="zh-CN" altLang="en-US" sz="2800" dirty="0"/>
              <a:t>批次管理</a:t>
            </a:r>
          </a:p>
          <a:p>
            <a:pPr>
              <a:spcAft>
                <a:spcPct val="0"/>
              </a:spcAft>
            </a:pPr>
            <a:r>
              <a:rPr lang="zh-CN" altLang="en-US" sz="2800" dirty="0"/>
              <a:t>质量分析</a:t>
            </a:r>
            <a:endParaRPr lang="en-US" altLang="zh-CN" sz="2800" dirty="0"/>
          </a:p>
          <a:p>
            <a:pPr>
              <a:spcAft>
                <a:spcPct val="0"/>
              </a:spcAft>
            </a:pPr>
            <a:r>
              <a:rPr lang="zh-CN" altLang="en-US" sz="2800" dirty="0"/>
              <a:t>质量预警</a:t>
            </a:r>
          </a:p>
        </p:txBody>
      </p:sp>
      <p:sp>
        <p:nvSpPr>
          <p:cNvPr id="20" name="textcount">
            <a:extLst>
              <a:ext uri="{FF2B5EF4-FFF2-40B4-BE49-F238E27FC236}">
                <a16:creationId xmlns:a16="http://schemas.microsoft.com/office/drawing/2014/main" id="{DE5B5C69-55CA-4C0C-B26D-7AE984DBAFEA}"/>
              </a:ext>
            </a:extLst>
          </p:cNvPr>
          <p:cNvSpPr txBox="1"/>
          <p:nvPr/>
        </p:nvSpPr>
        <p:spPr>
          <a:xfrm>
            <a:off x="13167787" y="2106266"/>
            <a:ext cx="2691858" cy="893729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p>
          <a:p>
            <a:pPr>
              <a:spcAft>
                <a:spcPct val="0"/>
              </a:spcAft>
            </a:pPr>
            <a:r>
              <a:rPr lang="zh-CN" altLang="en-US" sz="2800" dirty="0"/>
              <a:t>来料检验</a:t>
            </a:r>
          </a:p>
          <a:p>
            <a:pPr>
              <a:spcAft>
                <a:spcPct val="0"/>
              </a:spcAft>
            </a:pPr>
            <a:r>
              <a:rPr lang="zh-CN" altLang="en-US" sz="2800" dirty="0"/>
              <a:t>产品入库</a:t>
            </a:r>
          </a:p>
          <a:p>
            <a:pPr>
              <a:spcAft>
                <a:spcPct val="0"/>
              </a:spcAft>
            </a:pPr>
            <a:r>
              <a:rPr lang="zh-CN" altLang="en-US" sz="2800" dirty="0"/>
              <a:t>领料出库</a:t>
            </a:r>
          </a:p>
          <a:p>
            <a:pPr>
              <a:spcAft>
                <a:spcPct val="0"/>
              </a:spcAft>
            </a:pPr>
            <a:r>
              <a:rPr lang="zh-CN" altLang="en-US" sz="2800" dirty="0"/>
              <a:t>盘库</a:t>
            </a:r>
          </a:p>
          <a:p>
            <a:pPr>
              <a:spcAft>
                <a:spcPct val="0"/>
              </a:spcAft>
            </a:pPr>
            <a:r>
              <a:rPr lang="zh-CN" altLang="en-US" sz="2800" dirty="0"/>
              <a:t>库存现有量</a:t>
            </a:r>
          </a:p>
          <a:p>
            <a:pPr>
              <a:spcAft>
                <a:spcPct val="0"/>
              </a:spcAft>
            </a:pPr>
            <a:r>
              <a:rPr lang="zh-CN" altLang="en-US" sz="2800" dirty="0"/>
              <a:t>物料入库</a:t>
            </a:r>
          </a:p>
          <a:p>
            <a:pPr>
              <a:spcAft>
                <a:spcPct val="0"/>
              </a:spcAft>
            </a:pPr>
            <a:r>
              <a:rPr lang="zh-CN" altLang="en-US" sz="2800" dirty="0"/>
              <a:t>生产退料</a:t>
            </a:r>
            <a:endParaRPr lang="en-US" altLang="zh-CN" sz="2800" dirty="0"/>
          </a:p>
          <a:p>
            <a:pPr>
              <a:spcAft>
                <a:spcPct val="0"/>
              </a:spcAft>
            </a:pPr>
            <a:r>
              <a:rPr lang="zh-CN" altLang="en-US" sz="2800" dirty="0"/>
              <a:t>产品出库</a:t>
            </a:r>
          </a:p>
          <a:p>
            <a:pPr>
              <a:spcAft>
                <a:spcPct val="0"/>
              </a:spcAft>
            </a:pPr>
            <a:r>
              <a:rPr lang="zh-CN" altLang="en-US" sz="2800" dirty="0"/>
              <a:t>移库</a:t>
            </a:r>
          </a:p>
          <a:p>
            <a:pPr>
              <a:spcAft>
                <a:spcPct val="0"/>
              </a:spcAft>
            </a:pPr>
            <a:r>
              <a:rPr lang="zh-CN" altLang="en-US" sz="2800" dirty="0"/>
              <a:t>拆箱、装箱</a:t>
            </a:r>
          </a:p>
          <a:p>
            <a:pPr>
              <a:spcAft>
                <a:spcPct val="0"/>
              </a:spcAft>
            </a:pPr>
            <a:r>
              <a:rPr lang="zh-CN" altLang="en-US" sz="2800" dirty="0"/>
              <a:t>条码管理</a:t>
            </a:r>
          </a:p>
          <a:p>
            <a:pPr>
              <a:spcAft>
                <a:spcPct val="0"/>
              </a:spcAft>
            </a:pPr>
            <a:endParaRPr lang="zh-CN" altLang="en-US" sz="2121" dirty="0"/>
          </a:p>
          <a:p>
            <a:pPr algn="ctr">
              <a:spcAft>
                <a:spcPct val="0"/>
              </a:spcAft>
            </a:pPr>
            <a:endParaRPr lang="zh-CN" altLang="en-US" sz="2121" dirty="0"/>
          </a:p>
        </p:txBody>
      </p:sp>
      <p:sp>
        <p:nvSpPr>
          <p:cNvPr id="21" name="textcount">
            <a:extLst>
              <a:ext uri="{FF2B5EF4-FFF2-40B4-BE49-F238E27FC236}">
                <a16:creationId xmlns:a16="http://schemas.microsoft.com/office/drawing/2014/main" id="{F079369D-3B06-4354-87D6-E9847BF02E86}"/>
              </a:ext>
            </a:extLst>
          </p:cNvPr>
          <p:cNvSpPr txBox="1"/>
          <p:nvPr/>
        </p:nvSpPr>
        <p:spPr>
          <a:xfrm>
            <a:off x="809371" y="2250282"/>
            <a:ext cx="2597346" cy="521608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主数据设置</a:t>
            </a:r>
          </a:p>
          <a:p>
            <a:pPr>
              <a:spcAft>
                <a:spcPct val="0"/>
              </a:spcAft>
            </a:pPr>
            <a:r>
              <a:rPr lang="zh-CN" altLang="en-US" sz="2800" dirty="0"/>
              <a:t>客户、供应商</a:t>
            </a:r>
          </a:p>
          <a:p>
            <a:pPr>
              <a:spcAft>
                <a:spcPct val="0"/>
              </a:spcAft>
            </a:pPr>
            <a:r>
              <a:rPr lang="zh-CN" altLang="en-US" sz="2800" dirty="0"/>
              <a:t>物料、产品</a:t>
            </a:r>
          </a:p>
          <a:p>
            <a:pPr>
              <a:spcAft>
                <a:spcPct val="0"/>
              </a:spcAft>
            </a:pPr>
            <a:r>
              <a:rPr lang="zh-CN" altLang="en-US" sz="2800" dirty="0"/>
              <a:t>机台、工作站</a:t>
            </a:r>
            <a:endParaRPr lang="en-US" altLang="zh-CN" sz="2800" dirty="0"/>
          </a:p>
          <a:p>
            <a:pPr>
              <a:spcAft>
                <a:spcPct val="0"/>
              </a:spcAft>
            </a:pPr>
            <a:r>
              <a:rPr lang="zh-CN" altLang="en-US" sz="2800" dirty="0"/>
              <a:t>车间、仓库</a:t>
            </a:r>
          </a:p>
          <a:p>
            <a:pPr>
              <a:spcAft>
                <a:spcPct val="0"/>
              </a:spcAft>
            </a:pPr>
            <a:r>
              <a:rPr lang="zh-CN" altLang="en-US" sz="2800" dirty="0"/>
              <a:t>组织、人员</a:t>
            </a:r>
          </a:p>
          <a:p>
            <a:pPr>
              <a:spcAft>
                <a:spcPct val="0"/>
              </a:spcAft>
            </a:pPr>
            <a:r>
              <a:rPr lang="zh-CN" altLang="en-US" sz="2800" dirty="0"/>
              <a:t>岗位、权限</a:t>
            </a:r>
          </a:p>
          <a:p>
            <a:pPr>
              <a:spcAft>
                <a:spcPct val="0"/>
              </a:spcAft>
            </a:pPr>
            <a:endParaRPr lang="zh-CN" altLang="en-US" sz="2121" dirty="0"/>
          </a:p>
        </p:txBody>
      </p:sp>
      <p:sp>
        <p:nvSpPr>
          <p:cNvPr id="22" name="textcount">
            <a:extLst>
              <a:ext uri="{FF2B5EF4-FFF2-40B4-BE49-F238E27FC236}">
                <a16:creationId xmlns:a16="http://schemas.microsoft.com/office/drawing/2014/main" id="{CBBA20A8-840F-435E-84B1-2F1BEBBADC38}"/>
              </a:ext>
            </a:extLst>
          </p:cNvPr>
          <p:cNvSpPr txBox="1"/>
          <p:nvPr/>
        </p:nvSpPr>
        <p:spPr>
          <a:xfrm>
            <a:off x="16291693" y="2135751"/>
            <a:ext cx="349136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设备工装夹具管理</a:t>
            </a:r>
          </a:p>
          <a:p>
            <a:pPr>
              <a:spcAft>
                <a:spcPct val="0"/>
              </a:spcAft>
            </a:pPr>
            <a:r>
              <a:rPr lang="zh-CN" altLang="en-US" sz="2800" dirty="0"/>
              <a:t>设备台账</a:t>
            </a:r>
          </a:p>
          <a:p>
            <a:pPr>
              <a:spcAft>
                <a:spcPct val="0"/>
              </a:spcAft>
            </a:pPr>
            <a:r>
              <a:rPr lang="zh-CN" altLang="en-US" sz="2800" dirty="0"/>
              <a:t>设备点检</a:t>
            </a:r>
          </a:p>
          <a:p>
            <a:pPr>
              <a:spcAft>
                <a:spcPct val="0"/>
              </a:spcAft>
            </a:pPr>
            <a:r>
              <a:rPr lang="zh-CN" altLang="en-US" sz="2800" dirty="0"/>
              <a:t>设备保养</a:t>
            </a:r>
          </a:p>
          <a:p>
            <a:pPr>
              <a:spcAft>
                <a:spcPct val="0"/>
              </a:spcAft>
            </a:pPr>
            <a:r>
              <a:rPr lang="zh-CN" altLang="en-US" sz="2800" dirty="0"/>
              <a:t>设备维修</a:t>
            </a:r>
          </a:p>
          <a:p>
            <a:pPr>
              <a:spcAft>
                <a:spcPct val="0"/>
              </a:spcAft>
            </a:pPr>
            <a:r>
              <a:rPr lang="zh-CN" altLang="en-US" sz="2800" dirty="0"/>
              <a:t>工装夹具台账</a:t>
            </a:r>
          </a:p>
          <a:p>
            <a:pPr>
              <a:spcAft>
                <a:spcPct val="0"/>
              </a:spcAft>
            </a:pPr>
            <a:r>
              <a:rPr lang="zh-CN" altLang="en-US" sz="2800" dirty="0"/>
              <a:t>工装夹具领用</a:t>
            </a:r>
            <a:endParaRPr lang="en-US" altLang="zh-CN" sz="2800" dirty="0"/>
          </a:p>
          <a:p>
            <a:pPr>
              <a:spcAft>
                <a:spcPct val="0"/>
              </a:spcAft>
            </a:pPr>
            <a:r>
              <a:rPr lang="zh-CN" altLang="en-US" sz="2800" dirty="0"/>
              <a:t>工装夹具报废</a:t>
            </a:r>
            <a:endParaRPr lang="en-US" altLang="zh-CN" sz="2800" dirty="0"/>
          </a:p>
          <a:p>
            <a:pPr>
              <a:spcAft>
                <a:spcPct val="0"/>
              </a:spcAft>
            </a:pPr>
            <a:r>
              <a:rPr lang="zh-CN" altLang="en-US" sz="2800" dirty="0"/>
              <a:t>工装夹具维保</a:t>
            </a:r>
          </a:p>
        </p:txBody>
      </p:sp>
      <p:sp>
        <p:nvSpPr>
          <p:cNvPr id="23"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HM-MES</a:t>
            </a:r>
            <a:r>
              <a:rPr lang="zh-CN" altLang="en-US" sz="2800" dirty="0">
                <a:latin typeface="微软雅黑" panose="020B0503020204020204" pitchFamily="34" charset="-122"/>
                <a:ea typeface="微软雅黑" panose="020B0503020204020204" pitchFamily="34" charset="-122"/>
              </a:rPr>
              <a:t>系统</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功能清单</a:t>
            </a:r>
          </a:p>
        </p:txBody>
      </p:sp>
      <p:grpSp>
        <p:nvGrpSpPr>
          <p:cNvPr id="24" name="组合 23">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25" name="矩形 24">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a:t>PC</a:t>
              </a:r>
              <a:endParaRPr lang="zh-CN" altLang="en-US" sz="3200" b="1" dirty="0"/>
            </a:p>
          </p:txBody>
        </p:sp>
        <p:pic>
          <p:nvPicPr>
            <p:cNvPr id="3077" name="Picture 5" descr="C:\Users\Administrator\Downloads\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触控屏</a:t>
              </a:r>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a:t>手机</a:t>
              </a:r>
              <a:r>
                <a:rPr lang="en-US" altLang="zh-CN" sz="3200" b="1" dirty="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a:t>PDA</a:t>
              </a:r>
              <a:endParaRPr lang="zh-CN" altLang="en-US" sz="3200" b="1" dirty="0"/>
            </a:p>
          </p:txBody>
        </p:sp>
      </p:grpSp>
      <p:grpSp>
        <p:nvGrpSpPr>
          <p:cNvPr id="37" name="组合 36">
            <a:extLst>
              <a:ext uri="{FF2B5EF4-FFF2-40B4-BE49-F238E27FC236}">
                <a16:creationId xmlns:a16="http://schemas.microsoft.com/office/drawing/2014/main" id="{A8BAE97E-242E-4AEF-B6A7-60933B5D4A55}"/>
              </a:ext>
            </a:extLst>
          </p:cNvPr>
          <p:cNvGrpSpPr/>
          <p:nvPr/>
        </p:nvGrpSpPr>
        <p:grpSpPr>
          <a:xfrm>
            <a:off x="295605" y="9709946"/>
            <a:ext cx="7457646" cy="29168"/>
            <a:chOff x="1068120" y="2431906"/>
            <a:chExt cx="7838442" cy="26192"/>
          </a:xfrm>
        </p:grpSpPr>
        <p:cxnSp>
          <p:nvCxnSpPr>
            <p:cNvPr id="38" name="直接连接符 37">
              <a:extLst>
                <a:ext uri="{FF2B5EF4-FFF2-40B4-BE49-F238E27FC236}">
                  <a16:creationId xmlns:a16="http://schemas.microsoft.com/office/drawing/2014/main" id="{66776D08-1443-42E4-BB01-D0481A594D40}"/>
                </a:ext>
              </a:extLst>
            </p:cNvPr>
            <p:cNvCxnSpPr/>
            <p:nvPr>
              <p:custDataLst>
                <p:tags r:id="rId2"/>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E20525A-1D29-4981-B2CE-C0312ECBBAA4}"/>
                </a:ext>
              </a:extLst>
            </p:cNvPr>
            <p:cNvCxnSpPr/>
            <p:nvPr>
              <p:custDataLst>
                <p:tags r:id="rId3"/>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a:extLst>
              <a:ext uri="{FF2B5EF4-FFF2-40B4-BE49-F238E27FC236}">
                <a16:creationId xmlns:a16="http://schemas.microsoft.com/office/drawing/2014/main" id="{85B10D76-7223-48EF-B92C-CE7324CE740D}"/>
              </a:ext>
            </a:extLst>
          </p:cNvPr>
          <p:cNvSpPr txBox="1"/>
          <p:nvPr>
            <p:custDataLst>
              <p:tags r:id="rId1"/>
            </p:custDataLst>
          </p:nvPr>
        </p:nvSpPr>
        <p:spPr>
          <a:xfrm>
            <a:off x="595575" y="9189283"/>
            <a:ext cx="5182950" cy="549831"/>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3" dirty="0">
                <a:latin typeface="微软雅黑" panose="020B0503020204020204" pitchFamily="34" charset="-122"/>
                <a:ea typeface="微软雅黑" panose="020B0503020204020204" pitchFamily="34" charset="-122"/>
              </a:rPr>
              <a:t>支持多种类型终端</a:t>
            </a:r>
          </a:p>
        </p:txBody>
      </p:sp>
      <p:sp>
        <p:nvSpPr>
          <p:cNvPr id="41" name="textcount">
            <a:extLst>
              <a:ext uri="{FF2B5EF4-FFF2-40B4-BE49-F238E27FC236}">
                <a16:creationId xmlns:a16="http://schemas.microsoft.com/office/drawing/2014/main" id="{DE5B5C69-55CA-4C0C-B26D-7AE984DBAFEA}"/>
              </a:ext>
            </a:extLst>
          </p:cNvPr>
          <p:cNvSpPr txBox="1"/>
          <p:nvPr/>
        </p:nvSpPr>
        <p:spPr>
          <a:xfrm>
            <a:off x="20584611" y="2106266"/>
            <a:ext cx="2691858" cy="635197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报表看板</a:t>
            </a:r>
          </a:p>
          <a:p>
            <a:pPr>
              <a:spcAft>
                <a:spcPct val="0"/>
              </a:spcAft>
            </a:pPr>
            <a:r>
              <a:rPr lang="zh-CN" altLang="en-US" sz="2800" dirty="0"/>
              <a:t>生产日报</a:t>
            </a:r>
          </a:p>
          <a:p>
            <a:pPr>
              <a:spcAft>
                <a:spcPct val="0"/>
              </a:spcAft>
            </a:pPr>
            <a:r>
              <a:rPr lang="zh-CN" altLang="en-US" sz="2800" dirty="0"/>
              <a:t>质量日报</a:t>
            </a:r>
          </a:p>
          <a:p>
            <a:pPr>
              <a:spcAft>
                <a:spcPct val="0"/>
              </a:spcAft>
            </a:pPr>
            <a:r>
              <a:rPr lang="zh-CN" altLang="en-US" sz="2800" dirty="0"/>
              <a:t>库存报表</a:t>
            </a:r>
          </a:p>
          <a:p>
            <a:pPr>
              <a:spcAft>
                <a:spcPct val="0"/>
              </a:spcAft>
            </a:pPr>
            <a:r>
              <a:rPr lang="zh-CN" altLang="en-US" sz="2800" dirty="0"/>
              <a:t>生产看板</a:t>
            </a:r>
          </a:p>
          <a:p>
            <a:pPr>
              <a:spcAft>
                <a:spcPct val="0"/>
              </a:spcAft>
            </a:pPr>
            <a:r>
              <a:rPr lang="zh-CN" altLang="en-US" sz="2800" dirty="0"/>
              <a:t>质量看板</a:t>
            </a:r>
          </a:p>
          <a:p>
            <a:pPr>
              <a:spcAft>
                <a:spcPct val="0"/>
              </a:spcAft>
            </a:pPr>
            <a:r>
              <a:rPr lang="zh-CN" altLang="en-US" sz="2800" dirty="0"/>
              <a:t>仓储看板</a:t>
            </a:r>
          </a:p>
          <a:p>
            <a:pPr>
              <a:spcAft>
                <a:spcPct val="0"/>
              </a:spcAft>
            </a:pPr>
            <a:r>
              <a:rPr lang="zh-CN" altLang="en-US" sz="2800" dirty="0"/>
              <a:t>排产看板</a:t>
            </a:r>
          </a:p>
          <a:p>
            <a:pPr>
              <a:spcAft>
                <a:spcPct val="0"/>
              </a:spcAft>
            </a:pPr>
            <a:endParaRPr lang="zh-CN" altLang="en-US" sz="2121" dirty="0"/>
          </a:p>
          <a:p>
            <a:pPr algn="ctr">
              <a:spcAft>
                <a:spcPct val="0"/>
              </a:spcAft>
            </a:pPr>
            <a:endParaRPr lang="zh-CN" altLang="en-US" sz="2121" dirty="0"/>
          </a:p>
        </p:txBody>
      </p:sp>
    </p:spTree>
    <p:extLst>
      <p:ext uri="{BB962C8B-B14F-4D97-AF65-F5344CB8AC3E}">
        <p14:creationId xmlns:p14="http://schemas.microsoft.com/office/powerpoint/2010/main" val="2701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2926025"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主数据管理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a:extLst>
              <a:ext uri="{FF2B5EF4-FFF2-40B4-BE49-F238E27FC236}">
                <a16:creationId xmlns:a16="http://schemas.microsoft.com/office/drawing/2014/main" id="{2CE84B17-8765-4066-996A-5CA93A65FF89}"/>
              </a:ext>
            </a:extLst>
          </p:cNvPr>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供应商、客户</a:t>
            </a:r>
          </a:p>
        </p:txBody>
      </p:sp>
      <p:sp>
        <p:nvSpPr>
          <p:cNvPr id="10" name="TextBox 55">
            <a:extLst>
              <a:ext uri="{FF2B5EF4-FFF2-40B4-BE49-F238E27FC236}">
                <a16:creationId xmlns:a16="http://schemas.microsoft.com/office/drawing/2014/main" id="{F6BF2CC0-0B78-409A-8E89-7789097AEDAC}"/>
              </a:ext>
            </a:extLst>
          </p:cNvPr>
          <p:cNvSpPr txBox="1"/>
          <p:nvPr/>
        </p:nvSpPr>
        <p:spPr>
          <a:xfrm>
            <a:off x="1170014" y="3983532"/>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6"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供应商、客户的基本信息以及物料和产品对应关系设置。</a:t>
            </a:r>
          </a:p>
        </p:txBody>
      </p:sp>
      <p:sp>
        <p:nvSpPr>
          <p:cNvPr id="11" name="对角圆角矩形 16">
            <a:extLst>
              <a:ext uri="{FF2B5EF4-FFF2-40B4-BE49-F238E27FC236}">
                <a16:creationId xmlns:a16="http://schemas.microsoft.com/office/drawing/2014/main" id="{2CE84B17-8765-4066-996A-5CA93A65FF89}"/>
              </a:ext>
            </a:extLst>
          </p:cNvPr>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物料分类、物料产品</a:t>
            </a:r>
          </a:p>
        </p:txBody>
      </p:sp>
      <p:sp>
        <p:nvSpPr>
          <p:cNvPr id="12" name="TextBox 55">
            <a:extLst>
              <a:ext uri="{FF2B5EF4-FFF2-40B4-BE49-F238E27FC236}">
                <a16:creationId xmlns:a16="http://schemas.microsoft.com/office/drawing/2014/main" id="{F6BF2CC0-0B78-409A-8E89-7789097AEDAC}"/>
              </a:ext>
            </a:extLst>
          </p:cNvPr>
          <p:cNvSpPr txBox="1"/>
          <p:nvPr/>
        </p:nvSpPr>
        <p:spPr>
          <a:xfrm>
            <a:off x="1170013" y="8154938"/>
            <a:ext cx="5086395" cy="3366460"/>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设置物料和产品的分类，并在每个类别下设置物料和产品的基本信息。在每个产品下设置对应的</a:t>
            </a:r>
            <a:r>
              <a:rPr lang="en-US" altLang="zh-CN" sz="2800" dirty="0">
                <a:latin typeface="微软雅黑 Light" panose="020B0502040204020203" pitchFamily="34" charset="-122"/>
                <a:ea typeface="微软雅黑 Light" panose="020B0502040204020203" pitchFamily="34" charset="-122"/>
              </a:rPr>
              <a:t>BOM</a:t>
            </a:r>
            <a:r>
              <a:rPr lang="zh-CN" altLang="en-US" sz="2800" dirty="0">
                <a:latin typeface="微软雅黑 Light" panose="020B0502040204020203" pitchFamily="34" charset="-122"/>
                <a:ea typeface="微软雅黑 Light" panose="020B0502040204020203" pitchFamily="34" charset="-122"/>
              </a:rPr>
              <a:t>物料、供应商、安全库存等。</a:t>
            </a:r>
          </a:p>
        </p:txBody>
      </p:sp>
      <p:sp>
        <p:nvSpPr>
          <p:cNvPr id="13" name="对角圆角矩形 16">
            <a:extLst>
              <a:ext uri="{FF2B5EF4-FFF2-40B4-BE49-F238E27FC236}">
                <a16:creationId xmlns:a16="http://schemas.microsoft.com/office/drawing/2014/main" id="{2CE84B17-8765-4066-996A-5CA93A65FF89}"/>
              </a:ext>
            </a:extLst>
          </p:cNvPr>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车间、仓库</a:t>
            </a:r>
          </a:p>
        </p:txBody>
      </p:sp>
      <p:sp>
        <p:nvSpPr>
          <p:cNvPr id="14" name="TextBox 55">
            <a:extLst>
              <a:ext uri="{FF2B5EF4-FFF2-40B4-BE49-F238E27FC236}">
                <a16:creationId xmlns:a16="http://schemas.microsoft.com/office/drawing/2014/main" id="{F6BF2CC0-0B78-409A-8E89-7789097AEDAC}"/>
              </a:ext>
            </a:extLst>
          </p:cNvPr>
          <p:cNvSpPr txBox="1"/>
          <p:nvPr/>
        </p:nvSpPr>
        <p:spPr>
          <a:xfrm>
            <a:off x="17947879" y="3991167"/>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根据实际情况设置车间、仓库、库区、库位等基础信息。</a:t>
            </a:r>
          </a:p>
        </p:txBody>
      </p:sp>
      <p:sp>
        <p:nvSpPr>
          <p:cNvPr id="15" name="对角圆角矩形 16">
            <a:extLst>
              <a:ext uri="{FF2B5EF4-FFF2-40B4-BE49-F238E27FC236}">
                <a16:creationId xmlns:a16="http://schemas.microsoft.com/office/drawing/2014/main" id="{2CE84B17-8765-4066-996A-5CA93A65FF89}"/>
              </a:ext>
            </a:extLst>
          </p:cNvPr>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工作站设置</a:t>
            </a:r>
          </a:p>
        </p:txBody>
      </p:sp>
      <p:sp>
        <p:nvSpPr>
          <p:cNvPr id="16" name="TextBox 55">
            <a:extLst>
              <a:ext uri="{FF2B5EF4-FFF2-40B4-BE49-F238E27FC236}">
                <a16:creationId xmlns:a16="http://schemas.microsoft.com/office/drawing/2014/main" id="{F6BF2CC0-0B78-409A-8E89-7789097AEDAC}"/>
              </a:ext>
            </a:extLst>
          </p:cNvPr>
          <p:cNvSpPr txBox="1"/>
          <p:nvPr/>
        </p:nvSpPr>
        <p:spPr>
          <a:xfrm>
            <a:off x="17947877" y="8232004"/>
            <a:ext cx="5086395" cy="2073798"/>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工作站是人、机器、工序的综合体，是生产任务执行的基本单元。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0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生产工单</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0" name="文本框 38">
            <a:extLst>
              <a:ext uri="{FF2B5EF4-FFF2-40B4-BE49-F238E27FC236}">
                <a16:creationId xmlns:a16="http://schemas.microsoft.com/office/drawing/2014/main" id="{046D071D-6179-48E3-B655-B9669428383E}"/>
              </a:ext>
            </a:extLst>
          </p:cNvPr>
          <p:cNvSpPr txBox="1"/>
          <p:nvPr/>
        </p:nvSpPr>
        <p:spPr>
          <a:xfrm>
            <a:off x="4281893" y="4327686"/>
            <a:ext cx="2744541" cy="590931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生产管理人员根据订单中产品的需求数量和需求日期，在系统中录入对应的生产工单。系统可根据</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a:extLst>
              <a:ext uri="{FF2B5EF4-FFF2-40B4-BE49-F238E27FC236}">
                <a16:creationId xmlns:a16="http://schemas.microsoft.com/office/drawing/2014/main" id="{4B5255A6-3446-4207-B46D-6C545A05EE4E}"/>
              </a:ext>
            </a:extLst>
          </p:cNvPr>
          <p:cNvSpPr txBox="1"/>
          <p:nvPr/>
        </p:nvSpPr>
        <p:spPr>
          <a:xfrm>
            <a:off x="9223545" y="7236100"/>
            <a:ext cx="4728962"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p>
        </p:txBody>
      </p:sp>
      <p:sp>
        <p:nvSpPr>
          <p:cNvPr id="12" name="文本框 38">
            <a:extLst>
              <a:ext uri="{FF2B5EF4-FFF2-40B4-BE49-F238E27FC236}">
                <a16:creationId xmlns:a16="http://schemas.microsoft.com/office/drawing/2014/main" id="{B01F0884-C55E-45B6-A706-F69F4CB490F8}"/>
              </a:ext>
            </a:extLst>
          </p:cNvPr>
          <p:cNvSpPr txBox="1"/>
          <p:nvPr/>
        </p:nvSpPr>
        <p:spPr>
          <a:xfrm>
            <a:off x="10555967" y="4280402"/>
            <a:ext cx="4965973"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排产人员可根据系统中的工艺工序配置拆解生产工单，形成多个生产任务。</a:t>
            </a:r>
          </a:p>
        </p:txBody>
      </p:sp>
      <p:grpSp>
        <p:nvGrpSpPr>
          <p:cNvPr id="13" name="组合 12">
            <a:extLst>
              <a:ext uri="{FF2B5EF4-FFF2-40B4-BE49-F238E27FC236}">
                <a16:creationId xmlns:a16="http://schemas.microsoft.com/office/drawing/2014/main" id="{45B2A69A-1036-48BB-92A5-CBCE0F362410}"/>
              </a:ext>
            </a:extLst>
          </p:cNvPr>
          <p:cNvGrpSpPr/>
          <p:nvPr/>
        </p:nvGrpSpPr>
        <p:grpSpPr>
          <a:xfrm>
            <a:off x="3906317" y="4482530"/>
            <a:ext cx="379034" cy="435056"/>
            <a:chOff x="7200086" y="2446675"/>
            <a:chExt cx="340371" cy="390678"/>
          </a:xfrm>
        </p:grpSpPr>
        <p:sp>
          <p:nvSpPr>
            <p:cNvPr id="110" name="椭圆 109">
              <a:extLst>
                <a:ext uri="{FF2B5EF4-FFF2-40B4-BE49-F238E27FC236}">
                  <a16:creationId xmlns:a16="http://schemas.microsoft.com/office/drawing/2014/main" id="{7F8163A6-9961-4EA9-B666-5AFD1BE49EAC}"/>
                </a:ext>
              </a:extLst>
            </p:cNvPr>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11" name="矩形 110">
              <a:extLst>
                <a:ext uri="{FF2B5EF4-FFF2-40B4-BE49-F238E27FC236}">
                  <a16:creationId xmlns:a16="http://schemas.microsoft.com/office/drawing/2014/main" id="{B75232C8-E08D-495B-8101-7C7A48CA5E0E}"/>
                </a:ext>
              </a:extLst>
            </p:cNvPr>
            <p:cNvSpPr/>
            <p:nvPr/>
          </p:nvSpPr>
          <p:spPr>
            <a:xfrm>
              <a:off x="7232118" y="2446675"/>
              <a:ext cx="308339" cy="390678"/>
            </a:xfrm>
            <a:prstGeom prst="rect">
              <a:avLst/>
            </a:prstGeom>
            <a:noFill/>
          </p:spPr>
          <p:txBody>
            <a:bodyPr wrap="none">
              <a:spAutoFit/>
            </a:bodyPr>
            <a:lstStyle/>
            <a:p>
              <a:pPr algn="ctr"/>
              <a:r>
                <a:rPr lang="en-US" altLang="zh-CN" sz="2227" b="1" dirty="0">
                  <a:ln>
                    <a:solidFill>
                      <a:srgbClr val="FFFFFF"/>
                    </a:solidFill>
                  </a:ln>
                  <a:solidFill>
                    <a:srgbClr val="00B0F0"/>
                  </a:solidFill>
                  <a:latin typeface="Impact"/>
                  <a:ea typeface="微软雅黑"/>
                </a:rPr>
                <a:t>1 </a:t>
              </a:r>
              <a:endParaRPr lang="zh-CN" altLang="en-US" sz="1336" dirty="0">
                <a:ln>
                  <a:solidFill>
                    <a:srgbClr val="FFFFFF"/>
                  </a:solidFill>
                </a:ln>
                <a:solidFill>
                  <a:srgbClr val="00B0F0"/>
                </a:solidFill>
                <a:latin typeface="Impact"/>
                <a:ea typeface="微软雅黑"/>
              </a:endParaRPr>
            </a:p>
          </p:txBody>
        </p:sp>
      </p:grpSp>
      <p:grpSp>
        <p:nvGrpSpPr>
          <p:cNvPr id="14" name="组合 13">
            <a:extLst>
              <a:ext uri="{FF2B5EF4-FFF2-40B4-BE49-F238E27FC236}">
                <a16:creationId xmlns:a16="http://schemas.microsoft.com/office/drawing/2014/main" id="{29F040F6-EEA5-4F69-B4B0-487A3A06A43A}"/>
              </a:ext>
            </a:extLst>
          </p:cNvPr>
          <p:cNvGrpSpPr/>
          <p:nvPr/>
        </p:nvGrpSpPr>
        <p:grpSpPr>
          <a:xfrm>
            <a:off x="8657364" y="7434679"/>
            <a:ext cx="404897" cy="435056"/>
            <a:chOff x="7200086" y="3029345"/>
            <a:chExt cx="363596" cy="390678"/>
          </a:xfrm>
        </p:grpSpPr>
        <p:sp>
          <p:nvSpPr>
            <p:cNvPr id="108" name="椭圆 107">
              <a:extLst>
                <a:ext uri="{FF2B5EF4-FFF2-40B4-BE49-F238E27FC236}">
                  <a16:creationId xmlns:a16="http://schemas.microsoft.com/office/drawing/2014/main" id="{83D384D8-5E9C-44B8-87EE-10B5313C19C9}"/>
                </a:ext>
              </a:extLst>
            </p:cNvPr>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a:p>
          </p:txBody>
        </p:sp>
        <p:sp>
          <p:nvSpPr>
            <p:cNvPr id="109" name="矩形 108">
              <a:extLst>
                <a:ext uri="{FF2B5EF4-FFF2-40B4-BE49-F238E27FC236}">
                  <a16:creationId xmlns:a16="http://schemas.microsoft.com/office/drawing/2014/main" id="{D6B87957-0763-452D-8837-73199E4D9E94}"/>
                </a:ext>
              </a:extLst>
            </p:cNvPr>
            <p:cNvSpPr/>
            <p:nvPr/>
          </p:nvSpPr>
          <p:spPr>
            <a:xfrm>
              <a:off x="7223674" y="3029345"/>
              <a:ext cx="340008" cy="390678"/>
            </a:xfrm>
            <a:prstGeom prst="rect">
              <a:avLst/>
            </a:prstGeom>
          </p:spPr>
          <p:txBody>
            <a:bodyPr wrap="none">
              <a:spAutoFit/>
            </a:bodyPr>
            <a:lstStyle/>
            <a:p>
              <a:pPr algn="ctr"/>
              <a:r>
                <a:rPr lang="en-US" altLang="zh-CN" sz="2227" b="1" dirty="0">
                  <a:ln>
                    <a:solidFill>
                      <a:srgbClr val="FFFFFF"/>
                    </a:solidFill>
                  </a:ln>
                  <a:solidFill>
                    <a:srgbClr val="00B050"/>
                  </a:solidFill>
                  <a:latin typeface="Impact"/>
                  <a:ea typeface="微软雅黑"/>
                </a:rPr>
                <a:t>2 </a:t>
              </a:r>
              <a:endParaRPr lang="zh-CN" altLang="en-US" sz="1336" dirty="0">
                <a:ln>
                  <a:solidFill>
                    <a:srgbClr val="FFFFFF"/>
                  </a:solidFill>
                </a:ln>
                <a:solidFill>
                  <a:srgbClr val="00B050"/>
                </a:solidFill>
                <a:latin typeface="Impact"/>
                <a:ea typeface="微软雅黑"/>
              </a:endParaRPr>
            </a:p>
          </p:txBody>
        </p:sp>
      </p:grpSp>
      <p:grpSp>
        <p:nvGrpSpPr>
          <p:cNvPr id="15" name="组合 14">
            <a:extLst>
              <a:ext uri="{FF2B5EF4-FFF2-40B4-BE49-F238E27FC236}">
                <a16:creationId xmlns:a16="http://schemas.microsoft.com/office/drawing/2014/main" id="{D29D5A52-F122-4BFA-9C35-C177B9FB0005}"/>
              </a:ext>
            </a:extLst>
          </p:cNvPr>
          <p:cNvGrpSpPr/>
          <p:nvPr/>
        </p:nvGrpSpPr>
        <p:grpSpPr>
          <a:xfrm>
            <a:off x="10026997" y="4376676"/>
            <a:ext cx="415052" cy="435056"/>
            <a:chOff x="7200086" y="3629928"/>
            <a:chExt cx="372715" cy="390678"/>
          </a:xfrm>
        </p:grpSpPr>
        <p:sp>
          <p:nvSpPr>
            <p:cNvPr id="106" name="椭圆 105">
              <a:extLst>
                <a:ext uri="{FF2B5EF4-FFF2-40B4-BE49-F238E27FC236}">
                  <a16:creationId xmlns:a16="http://schemas.microsoft.com/office/drawing/2014/main" id="{5238D610-10B5-494C-9FC7-AE1504B016E1}"/>
                </a:ext>
              </a:extLst>
            </p:cNvPr>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07" name="矩形 106">
              <a:extLst>
                <a:ext uri="{FF2B5EF4-FFF2-40B4-BE49-F238E27FC236}">
                  <a16:creationId xmlns:a16="http://schemas.microsoft.com/office/drawing/2014/main" id="{475828E3-555B-4511-A666-B522A35A5B5D}"/>
                </a:ext>
              </a:extLst>
            </p:cNvPr>
            <p:cNvSpPr/>
            <p:nvPr/>
          </p:nvSpPr>
          <p:spPr>
            <a:xfrm>
              <a:off x="7225596" y="3629928"/>
              <a:ext cx="347205" cy="390678"/>
            </a:xfrm>
            <a:prstGeom prst="rect">
              <a:avLst/>
            </a:prstGeom>
          </p:spPr>
          <p:txBody>
            <a:bodyPr wrap="none">
              <a:spAutoFit/>
            </a:bodyPr>
            <a:lstStyle/>
            <a:p>
              <a:pPr algn="ctr"/>
              <a:r>
                <a:rPr lang="en-US" altLang="zh-CN" sz="2227" b="1" dirty="0">
                  <a:ln>
                    <a:solidFill>
                      <a:srgbClr val="FFFFFF"/>
                    </a:solidFill>
                  </a:ln>
                  <a:solidFill>
                    <a:srgbClr val="FF0000"/>
                  </a:solidFill>
                  <a:latin typeface="Impact"/>
                  <a:ea typeface="微软雅黑"/>
                </a:rPr>
                <a:t>3 </a:t>
              </a:r>
              <a:endParaRPr lang="zh-CN" altLang="en-US" sz="1336" dirty="0">
                <a:ln>
                  <a:solidFill>
                    <a:srgbClr val="FFFFFF"/>
                  </a:solidFill>
                </a:ln>
                <a:solidFill>
                  <a:srgbClr val="FF0000"/>
                </a:solidFill>
                <a:latin typeface="Impact"/>
                <a:ea typeface="微软雅黑"/>
              </a:endParaRPr>
            </a:p>
          </p:txBody>
        </p:sp>
      </p:grpSp>
      <p:sp>
        <p:nvSpPr>
          <p:cNvPr id="16" name="TextBox 9">
            <a:extLst>
              <a:ext uri="{FF2B5EF4-FFF2-40B4-BE49-F238E27FC236}">
                <a16:creationId xmlns:a16="http://schemas.microsoft.com/office/drawing/2014/main" id="{F66C7CC1-ED42-41DD-8E1C-861992E4B659}"/>
              </a:ext>
            </a:extLst>
          </p:cNvPr>
          <p:cNvSpPr txBox="1"/>
          <p:nvPr/>
        </p:nvSpPr>
        <p:spPr>
          <a:xfrm>
            <a:off x="8453441" y="4762400"/>
            <a:ext cx="143629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生产工单</a:t>
            </a:r>
          </a:p>
        </p:txBody>
      </p:sp>
      <p:grpSp>
        <p:nvGrpSpPr>
          <p:cNvPr id="17" name="组合 16">
            <a:extLst>
              <a:ext uri="{FF2B5EF4-FFF2-40B4-BE49-F238E27FC236}">
                <a16:creationId xmlns:a16="http://schemas.microsoft.com/office/drawing/2014/main" id="{39A2A2DA-4EA0-4690-A041-DACE19D0CA84}"/>
              </a:ext>
            </a:extLst>
          </p:cNvPr>
          <p:cNvGrpSpPr/>
          <p:nvPr/>
        </p:nvGrpSpPr>
        <p:grpSpPr>
          <a:xfrm>
            <a:off x="2494569" y="3748486"/>
            <a:ext cx="1123716" cy="1995530"/>
            <a:chOff x="2125492" y="7326262"/>
            <a:chExt cx="619859" cy="1320188"/>
          </a:xfrm>
        </p:grpSpPr>
        <p:sp>
          <p:nvSpPr>
            <p:cNvPr id="103" name="TextBox 6">
              <a:extLst>
                <a:ext uri="{FF2B5EF4-FFF2-40B4-BE49-F238E27FC236}">
                  <a16:creationId xmlns:a16="http://schemas.microsoft.com/office/drawing/2014/main" id="{970E3650-90B1-42F8-8573-9D8AA25F31BA}"/>
                </a:ext>
              </a:extLst>
            </p:cNvPr>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p>
          </p:txBody>
        </p:sp>
        <p:sp>
          <p:nvSpPr>
            <p:cNvPr id="104" name="任意多边形: 形状 239">
              <a:extLst>
                <a:ext uri="{FF2B5EF4-FFF2-40B4-BE49-F238E27FC236}">
                  <a16:creationId xmlns:a16="http://schemas.microsoft.com/office/drawing/2014/main" id="{6256EBF2-9EB9-4992-85F5-3FCA47612ED2}"/>
                </a:ext>
              </a:extLst>
            </p:cNvPr>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105" name="任意多边形: 形状 240">
              <a:extLst>
                <a:ext uri="{FF2B5EF4-FFF2-40B4-BE49-F238E27FC236}">
                  <a16:creationId xmlns:a16="http://schemas.microsoft.com/office/drawing/2014/main" id="{CD9FD949-D47F-4EF1-BFC5-81484E6BE597}"/>
                </a:ext>
              </a:extLst>
            </p:cNvPr>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18" name="图形 90" descr="剪贴板">
            <a:extLst>
              <a:ext uri="{FF2B5EF4-FFF2-40B4-BE49-F238E27FC236}">
                <a16:creationId xmlns:a16="http://schemas.microsoft.com/office/drawing/2014/main" id="{0EDDD7F0-9F38-4764-80CC-D9ABED7CB74F}"/>
              </a:ext>
            </a:extLst>
          </p:cNvPr>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19" name="组合 18">
            <a:extLst>
              <a:ext uri="{FF2B5EF4-FFF2-40B4-BE49-F238E27FC236}">
                <a16:creationId xmlns:a16="http://schemas.microsoft.com/office/drawing/2014/main" id="{C9983916-5750-473A-96E8-C541F9A3FA2F}"/>
              </a:ext>
            </a:extLst>
          </p:cNvPr>
          <p:cNvGrpSpPr/>
          <p:nvPr/>
        </p:nvGrpSpPr>
        <p:grpSpPr>
          <a:xfrm>
            <a:off x="9014517" y="3965458"/>
            <a:ext cx="289428" cy="440920"/>
            <a:chOff x="8803828" y="9704386"/>
            <a:chExt cx="1133451" cy="1763199"/>
          </a:xfrm>
          <a:solidFill>
            <a:schemeClr val="tx1"/>
          </a:solidFill>
        </p:grpSpPr>
        <p:sp>
          <p:nvSpPr>
            <p:cNvPr id="95" name="任意多边形: 形状 231">
              <a:extLst>
                <a:ext uri="{FF2B5EF4-FFF2-40B4-BE49-F238E27FC236}">
                  <a16:creationId xmlns:a16="http://schemas.microsoft.com/office/drawing/2014/main" id="{DD730461-7398-481C-9253-CC8760B86580}"/>
                </a:ext>
              </a:extLst>
            </p:cNvPr>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6" name="任意多边形: 形状 232">
              <a:extLst>
                <a:ext uri="{FF2B5EF4-FFF2-40B4-BE49-F238E27FC236}">
                  <a16:creationId xmlns:a16="http://schemas.microsoft.com/office/drawing/2014/main" id="{2A73AF29-4BF8-4308-B2FE-AFE849A5198E}"/>
                </a:ext>
              </a:extLst>
            </p:cNvPr>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7" name="任意多边形: 形状 233">
              <a:extLst>
                <a:ext uri="{FF2B5EF4-FFF2-40B4-BE49-F238E27FC236}">
                  <a16:creationId xmlns:a16="http://schemas.microsoft.com/office/drawing/2014/main" id="{34DF7115-08E5-47A8-A42A-E0E91E9F98CF}"/>
                </a:ext>
              </a:extLst>
            </p:cNvPr>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8" name="任意多边形: 形状 234">
              <a:extLst>
                <a:ext uri="{FF2B5EF4-FFF2-40B4-BE49-F238E27FC236}">
                  <a16:creationId xmlns:a16="http://schemas.microsoft.com/office/drawing/2014/main" id="{4662D22F-98C2-407A-9B27-ECD535EBDEF2}"/>
                </a:ext>
              </a:extLst>
            </p:cNvPr>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9" name="任意多边形: 形状 235">
              <a:extLst>
                <a:ext uri="{FF2B5EF4-FFF2-40B4-BE49-F238E27FC236}">
                  <a16:creationId xmlns:a16="http://schemas.microsoft.com/office/drawing/2014/main" id="{ECB17631-81CF-4FCB-B9EA-414A83AAACF3}"/>
                </a:ext>
              </a:extLst>
            </p:cNvPr>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0" name="任意多边形: 形状 236">
              <a:extLst>
                <a:ext uri="{FF2B5EF4-FFF2-40B4-BE49-F238E27FC236}">
                  <a16:creationId xmlns:a16="http://schemas.microsoft.com/office/drawing/2014/main" id="{A860050B-6521-4310-A6E1-9FDEC1C7FDB9}"/>
                </a:ext>
              </a:extLst>
            </p:cNvPr>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1" name="任意多边形: 形状 237">
              <a:extLst>
                <a:ext uri="{FF2B5EF4-FFF2-40B4-BE49-F238E27FC236}">
                  <a16:creationId xmlns:a16="http://schemas.microsoft.com/office/drawing/2014/main" id="{ECC3C3F1-74D6-4800-9486-FD0A01B9ACB9}"/>
                </a:ext>
              </a:extLst>
            </p:cNvPr>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2" name="任意多边形: 形状 238">
              <a:extLst>
                <a:ext uri="{FF2B5EF4-FFF2-40B4-BE49-F238E27FC236}">
                  <a16:creationId xmlns:a16="http://schemas.microsoft.com/office/drawing/2014/main" id="{61103794-CBAA-4CCF-B5EE-4D8A636FE633}"/>
                </a:ext>
              </a:extLst>
            </p:cNvPr>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0" name="直接箭头连接符 19">
            <a:extLst>
              <a:ext uri="{FF2B5EF4-FFF2-40B4-BE49-F238E27FC236}">
                <a16:creationId xmlns:a16="http://schemas.microsoft.com/office/drawing/2014/main" id="{8805CD5D-981B-47BF-8667-C15BB07DED64}"/>
              </a:ext>
            </a:extLst>
          </p:cNvPr>
          <p:cNvCxnSpPr>
            <a:cxnSpLocks/>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CB2CBDA-455F-4F22-AB98-172E8A134B67}"/>
              </a:ext>
            </a:extLst>
          </p:cNvPr>
          <p:cNvCxnSpPr>
            <a:cxnSpLocks/>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2AFC5661-C386-4FB9-83DD-1C3DEE278F4C}"/>
              </a:ext>
            </a:extLst>
          </p:cNvPr>
          <p:cNvCxnSpPr>
            <a:cxnSpLocks/>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id="{07D8D10F-742C-449D-BB62-A83CA41C71A5}"/>
              </a:ext>
            </a:extLst>
          </p:cNvPr>
          <p:cNvSpPr txBox="1"/>
          <p:nvPr/>
        </p:nvSpPr>
        <p:spPr>
          <a:xfrm>
            <a:off x="16251987" y="633632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a:extLst>
              <a:ext uri="{FF2B5EF4-FFF2-40B4-BE49-F238E27FC236}">
                <a16:creationId xmlns:a16="http://schemas.microsoft.com/office/drawing/2014/main" id="{F77B1C5C-328F-4385-839A-121BA2E8986F}"/>
              </a:ext>
            </a:extLst>
          </p:cNvPr>
          <p:cNvSpPr txBox="1"/>
          <p:nvPr/>
        </p:nvSpPr>
        <p:spPr>
          <a:xfrm>
            <a:off x="18559149" y="6336326"/>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25" name="组合 24">
            <a:extLst>
              <a:ext uri="{FF2B5EF4-FFF2-40B4-BE49-F238E27FC236}">
                <a16:creationId xmlns:a16="http://schemas.microsoft.com/office/drawing/2014/main" id="{ED7CEDB4-1549-441C-930E-F995606BFD02}"/>
              </a:ext>
            </a:extLst>
          </p:cNvPr>
          <p:cNvGrpSpPr/>
          <p:nvPr/>
        </p:nvGrpSpPr>
        <p:grpSpPr>
          <a:xfrm>
            <a:off x="16093590" y="5167647"/>
            <a:ext cx="1434117" cy="976569"/>
            <a:chOff x="12856266" y="610307"/>
            <a:chExt cx="5212250" cy="3549314"/>
          </a:xfrm>
          <a:solidFill>
            <a:schemeClr val="tx1"/>
          </a:solidFill>
        </p:grpSpPr>
        <p:sp>
          <p:nvSpPr>
            <p:cNvPr id="84" name="任意多边形: 形状 218">
              <a:extLst>
                <a:ext uri="{FF2B5EF4-FFF2-40B4-BE49-F238E27FC236}">
                  <a16:creationId xmlns:a16="http://schemas.microsoft.com/office/drawing/2014/main" id="{FE4FAB3D-524C-418B-BA27-B12B056A9054}"/>
                </a:ext>
              </a:extLst>
            </p:cNvPr>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5" name="任意多边形: 形状 219">
              <a:extLst>
                <a:ext uri="{FF2B5EF4-FFF2-40B4-BE49-F238E27FC236}">
                  <a16:creationId xmlns:a16="http://schemas.microsoft.com/office/drawing/2014/main" id="{98469733-3E5C-4837-A710-4ECEB04C8E15}"/>
                </a:ext>
              </a:extLst>
            </p:cNvPr>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6" name="任意多边形: 形状 220">
              <a:extLst>
                <a:ext uri="{FF2B5EF4-FFF2-40B4-BE49-F238E27FC236}">
                  <a16:creationId xmlns:a16="http://schemas.microsoft.com/office/drawing/2014/main" id="{D3A4AE57-DF96-4D03-8080-09B43440B7A1}"/>
                </a:ext>
              </a:extLst>
            </p:cNvPr>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7" name="任意多边形: 形状 221">
              <a:extLst>
                <a:ext uri="{FF2B5EF4-FFF2-40B4-BE49-F238E27FC236}">
                  <a16:creationId xmlns:a16="http://schemas.microsoft.com/office/drawing/2014/main" id="{0ECA1AE9-7CC6-441B-86F9-2371A3BADBE2}"/>
                </a:ext>
              </a:extLst>
            </p:cNvPr>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8" name="任意多边形: 形状 222">
              <a:extLst>
                <a:ext uri="{FF2B5EF4-FFF2-40B4-BE49-F238E27FC236}">
                  <a16:creationId xmlns:a16="http://schemas.microsoft.com/office/drawing/2014/main" id="{76A5A651-24D2-451A-AFB7-6800E3525801}"/>
                </a:ext>
              </a:extLst>
            </p:cNvPr>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9" name="任意多边形: 形状 223">
              <a:extLst>
                <a:ext uri="{FF2B5EF4-FFF2-40B4-BE49-F238E27FC236}">
                  <a16:creationId xmlns:a16="http://schemas.microsoft.com/office/drawing/2014/main" id="{B156AC21-B9C7-40DE-BD7B-062A67E62DF2}"/>
                </a:ext>
              </a:extLst>
            </p:cNvPr>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0" name="任意多边形: 形状 224">
              <a:extLst>
                <a:ext uri="{FF2B5EF4-FFF2-40B4-BE49-F238E27FC236}">
                  <a16:creationId xmlns:a16="http://schemas.microsoft.com/office/drawing/2014/main" id="{936FA026-2653-44FF-83BA-64EAAACE0651}"/>
                </a:ext>
              </a:extLst>
            </p:cNvPr>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1" name="任意多边形: 形状 225">
              <a:extLst>
                <a:ext uri="{FF2B5EF4-FFF2-40B4-BE49-F238E27FC236}">
                  <a16:creationId xmlns:a16="http://schemas.microsoft.com/office/drawing/2014/main" id="{FE803DC3-9A50-4801-8B49-93EC7E70A314}"/>
                </a:ext>
              </a:extLst>
            </p:cNvPr>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2" name="任意多边形: 形状 226">
              <a:extLst>
                <a:ext uri="{FF2B5EF4-FFF2-40B4-BE49-F238E27FC236}">
                  <a16:creationId xmlns:a16="http://schemas.microsoft.com/office/drawing/2014/main" id="{F7D674CF-96CB-46E4-91AA-F055AF01AA75}"/>
                </a:ext>
              </a:extLst>
            </p:cNvPr>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3" name="任意多边形: 形状 227">
              <a:extLst>
                <a:ext uri="{FF2B5EF4-FFF2-40B4-BE49-F238E27FC236}">
                  <a16:creationId xmlns:a16="http://schemas.microsoft.com/office/drawing/2014/main" id="{06F3133C-D380-403D-9063-A7F32D71104D}"/>
                </a:ext>
              </a:extLst>
            </p:cNvPr>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4" name="任意多边形: 形状 228">
              <a:extLst>
                <a:ext uri="{FF2B5EF4-FFF2-40B4-BE49-F238E27FC236}">
                  <a16:creationId xmlns:a16="http://schemas.microsoft.com/office/drawing/2014/main" id="{9CE4D8D4-CAE0-457B-AD80-CFFA2DC83377}"/>
                </a:ext>
              </a:extLst>
            </p:cNvPr>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6" name="图形 117" descr="月历">
            <a:extLst>
              <a:ext uri="{FF2B5EF4-FFF2-40B4-BE49-F238E27FC236}">
                <a16:creationId xmlns:a16="http://schemas.microsoft.com/office/drawing/2014/main" id="{E356D23A-1794-45D1-892C-6893B123DBA3}"/>
              </a:ext>
            </a:extLst>
          </p:cNvPr>
          <p:cNvGrpSpPr/>
          <p:nvPr/>
        </p:nvGrpSpPr>
        <p:grpSpPr>
          <a:xfrm>
            <a:off x="18853007" y="5226684"/>
            <a:ext cx="868149" cy="868149"/>
            <a:chOff x="25979431" y="1683755"/>
            <a:chExt cx="3155264" cy="3155254"/>
          </a:xfrm>
          <a:solidFill>
            <a:schemeClr val="tx1"/>
          </a:solidFill>
        </p:grpSpPr>
        <p:sp>
          <p:nvSpPr>
            <p:cNvPr id="82" name="任意多边形: 形状 216">
              <a:extLst>
                <a:ext uri="{FF2B5EF4-FFF2-40B4-BE49-F238E27FC236}">
                  <a16:creationId xmlns:a16="http://schemas.microsoft.com/office/drawing/2014/main" id="{E0B0C7D0-FCC6-4D55-BD3F-E1D6FBDBF3B3}"/>
                </a:ext>
              </a:extLst>
            </p:cNvPr>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83" name="任意多边形: 形状 217">
              <a:extLst>
                <a:ext uri="{FF2B5EF4-FFF2-40B4-BE49-F238E27FC236}">
                  <a16:creationId xmlns:a16="http://schemas.microsoft.com/office/drawing/2014/main" id="{B317AEA4-39DA-4317-A210-8534A960CD79}"/>
                </a:ext>
              </a:extLst>
            </p:cNvPr>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7" name="直接箭头连接符 26">
            <a:extLst>
              <a:ext uri="{FF2B5EF4-FFF2-40B4-BE49-F238E27FC236}">
                <a16:creationId xmlns:a16="http://schemas.microsoft.com/office/drawing/2014/main" id="{CECC038A-62BD-4C5A-946F-D10F39E88C7A}"/>
              </a:ext>
            </a:extLst>
          </p:cNvPr>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a:extLst>
              <a:ext uri="{FF2B5EF4-FFF2-40B4-BE49-F238E27FC236}">
                <a16:creationId xmlns:a16="http://schemas.microsoft.com/office/drawing/2014/main" id="{A8F2E01E-EDEB-444B-89EB-C45AE30F88A6}"/>
              </a:ext>
            </a:extLst>
          </p:cNvPr>
          <p:cNvGrpSpPr/>
          <p:nvPr/>
        </p:nvGrpSpPr>
        <p:grpSpPr>
          <a:xfrm>
            <a:off x="16093590" y="2948915"/>
            <a:ext cx="1434117" cy="976567"/>
            <a:chOff x="12856266" y="-3022881"/>
            <a:chExt cx="5212250" cy="3549302"/>
          </a:xfrm>
          <a:solidFill>
            <a:schemeClr val="tx1"/>
          </a:solidFill>
        </p:grpSpPr>
        <p:sp>
          <p:nvSpPr>
            <p:cNvPr id="71" name="任意多边形: 形状 205">
              <a:extLst>
                <a:ext uri="{FF2B5EF4-FFF2-40B4-BE49-F238E27FC236}">
                  <a16:creationId xmlns:a16="http://schemas.microsoft.com/office/drawing/2014/main" id="{5714D627-82A7-427E-983A-CCF9186824E5}"/>
                </a:ext>
              </a:extLst>
            </p:cNvPr>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2" name="任意多边形: 形状 206">
              <a:extLst>
                <a:ext uri="{FF2B5EF4-FFF2-40B4-BE49-F238E27FC236}">
                  <a16:creationId xmlns:a16="http://schemas.microsoft.com/office/drawing/2014/main" id="{CE16DDB4-58A4-40E2-A514-3EFFEFA8D9D4}"/>
                </a:ext>
              </a:extLst>
            </p:cNvPr>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3" name="任意多边形: 形状 207">
              <a:extLst>
                <a:ext uri="{FF2B5EF4-FFF2-40B4-BE49-F238E27FC236}">
                  <a16:creationId xmlns:a16="http://schemas.microsoft.com/office/drawing/2014/main" id="{125337EB-C3A7-495E-919B-AA4DC92E4948}"/>
                </a:ext>
              </a:extLst>
            </p:cNvPr>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4" name="任意多边形: 形状 208">
              <a:extLst>
                <a:ext uri="{FF2B5EF4-FFF2-40B4-BE49-F238E27FC236}">
                  <a16:creationId xmlns:a16="http://schemas.microsoft.com/office/drawing/2014/main" id="{5470D5C7-B2CE-43AB-B6BB-D6CFFCF67F7F}"/>
                </a:ext>
              </a:extLst>
            </p:cNvPr>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5" name="任意多边形: 形状 209">
              <a:extLst>
                <a:ext uri="{FF2B5EF4-FFF2-40B4-BE49-F238E27FC236}">
                  <a16:creationId xmlns:a16="http://schemas.microsoft.com/office/drawing/2014/main" id="{2E95DDF3-7067-4D5F-AC43-5750B5E3AF8E}"/>
                </a:ext>
              </a:extLst>
            </p:cNvPr>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6" name="任意多边形: 形状 210">
              <a:extLst>
                <a:ext uri="{FF2B5EF4-FFF2-40B4-BE49-F238E27FC236}">
                  <a16:creationId xmlns:a16="http://schemas.microsoft.com/office/drawing/2014/main" id="{F59132A0-F182-404D-BA7C-D5E441CFE299}"/>
                </a:ext>
              </a:extLst>
            </p:cNvPr>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7" name="任意多边形: 形状 211">
              <a:extLst>
                <a:ext uri="{FF2B5EF4-FFF2-40B4-BE49-F238E27FC236}">
                  <a16:creationId xmlns:a16="http://schemas.microsoft.com/office/drawing/2014/main" id="{A2E514F8-4322-4D87-B89B-B28AFB6A63B2}"/>
                </a:ext>
              </a:extLst>
            </p:cNvPr>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8" name="任意多边形: 形状 212">
              <a:extLst>
                <a:ext uri="{FF2B5EF4-FFF2-40B4-BE49-F238E27FC236}">
                  <a16:creationId xmlns:a16="http://schemas.microsoft.com/office/drawing/2014/main" id="{A827D043-B1EC-4C06-8D0A-5B64610C87C0}"/>
                </a:ext>
              </a:extLst>
            </p:cNvPr>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9" name="任意多边形: 形状 213">
              <a:extLst>
                <a:ext uri="{FF2B5EF4-FFF2-40B4-BE49-F238E27FC236}">
                  <a16:creationId xmlns:a16="http://schemas.microsoft.com/office/drawing/2014/main" id="{5570A9CB-6007-422C-A772-4E9CC7068D47}"/>
                </a:ext>
              </a:extLst>
            </p:cNvPr>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0" name="任意多边形: 形状 214">
              <a:extLst>
                <a:ext uri="{FF2B5EF4-FFF2-40B4-BE49-F238E27FC236}">
                  <a16:creationId xmlns:a16="http://schemas.microsoft.com/office/drawing/2014/main" id="{A36E7A28-9B0E-475B-B9C0-A7A7F3619814}"/>
                </a:ext>
              </a:extLst>
            </p:cNvPr>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1" name="任意多边形: 形状 215">
              <a:extLst>
                <a:ext uri="{FF2B5EF4-FFF2-40B4-BE49-F238E27FC236}">
                  <a16:creationId xmlns:a16="http://schemas.microsoft.com/office/drawing/2014/main" id="{F4C086D5-58AD-4D74-816E-4036CAB18908}"/>
                </a:ext>
              </a:extLst>
            </p:cNvPr>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id="{F3F4A637-8DBB-4045-BB1F-690E0C61F9FE}"/>
              </a:ext>
            </a:extLst>
          </p:cNvPr>
          <p:cNvGrpSpPr/>
          <p:nvPr/>
        </p:nvGrpSpPr>
        <p:grpSpPr>
          <a:xfrm>
            <a:off x="16093590" y="7392944"/>
            <a:ext cx="1434117" cy="976567"/>
            <a:chOff x="12856266" y="4254246"/>
            <a:chExt cx="5212250" cy="3549297"/>
          </a:xfrm>
          <a:solidFill>
            <a:schemeClr val="tx1"/>
          </a:solidFill>
        </p:grpSpPr>
        <p:sp>
          <p:nvSpPr>
            <p:cNvPr id="60" name="任意多边形: 形状 194">
              <a:extLst>
                <a:ext uri="{FF2B5EF4-FFF2-40B4-BE49-F238E27FC236}">
                  <a16:creationId xmlns:a16="http://schemas.microsoft.com/office/drawing/2014/main" id="{1187DA6F-7D28-4DBA-BFB1-F9EEF4B65617}"/>
                </a:ext>
              </a:extLst>
            </p:cNvPr>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1" name="任意多边形: 形状 195">
              <a:extLst>
                <a:ext uri="{FF2B5EF4-FFF2-40B4-BE49-F238E27FC236}">
                  <a16:creationId xmlns:a16="http://schemas.microsoft.com/office/drawing/2014/main" id="{426F62A6-E8BE-4E9D-98DF-DBCCAE7EAF3C}"/>
                </a:ext>
              </a:extLst>
            </p:cNvPr>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2" name="任意多边形: 形状 196">
              <a:extLst>
                <a:ext uri="{FF2B5EF4-FFF2-40B4-BE49-F238E27FC236}">
                  <a16:creationId xmlns:a16="http://schemas.microsoft.com/office/drawing/2014/main" id="{5E89E958-EA65-4394-9828-2AFA2C6EF2B7}"/>
                </a:ext>
              </a:extLst>
            </p:cNvPr>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3" name="任意多边形: 形状 197">
              <a:extLst>
                <a:ext uri="{FF2B5EF4-FFF2-40B4-BE49-F238E27FC236}">
                  <a16:creationId xmlns:a16="http://schemas.microsoft.com/office/drawing/2014/main" id="{145D86DB-87AF-407B-973A-F3E7F7191503}"/>
                </a:ext>
              </a:extLst>
            </p:cNvPr>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4" name="任意多边形: 形状 198">
              <a:extLst>
                <a:ext uri="{FF2B5EF4-FFF2-40B4-BE49-F238E27FC236}">
                  <a16:creationId xmlns:a16="http://schemas.microsoft.com/office/drawing/2014/main" id="{EA5DC590-3C4F-4105-A79F-40159269EBD3}"/>
                </a:ext>
              </a:extLst>
            </p:cNvPr>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5" name="任意多边形: 形状 199">
              <a:extLst>
                <a:ext uri="{FF2B5EF4-FFF2-40B4-BE49-F238E27FC236}">
                  <a16:creationId xmlns:a16="http://schemas.microsoft.com/office/drawing/2014/main" id="{6022379F-1122-489F-B07B-237AEDAB5118}"/>
                </a:ext>
              </a:extLst>
            </p:cNvPr>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6" name="任意多边形: 形状 200">
              <a:extLst>
                <a:ext uri="{FF2B5EF4-FFF2-40B4-BE49-F238E27FC236}">
                  <a16:creationId xmlns:a16="http://schemas.microsoft.com/office/drawing/2014/main" id="{E0166E4F-2A15-4E50-8295-254FCA12F0A1}"/>
                </a:ext>
              </a:extLst>
            </p:cNvPr>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7" name="任意多边形: 形状 201">
              <a:extLst>
                <a:ext uri="{FF2B5EF4-FFF2-40B4-BE49-F238E27FC236}">
                  <a16:creationId xmlns:a16="http://schemas.microsoft.com/office/drawing/2014/main" id="{04ACFE11-3E12-449A-8BEB-C298CBA27A24}"/>
                </a:ext>
              </a:extLst>
            </p:cNvPr>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8" name="任意多边形: 形状 202">
              <a:extLst>
                <a:ext uri="{FF2B5EF4-FFF2-40B4-BE49-F238E27FC236}">
                  <a16:creationId xmlns:a16="http://schemas.microsoft.com/office/drawing/2014/main" id="{2E1D1A7A-C168-433F-8568-20084E372E84}"/>
                </a:ext>
              </a:extLst>
            </p:cNvPr>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9" name="任意多边形: 形状 203">
              <a:extLst>
                <a:ext uri="{FF2B5EF4-FFF2-40B4-BE49-F238E27FC236}">
                  <a16:creationId xmlns:a16="http://schemas.microsoft.com/office/drawing/2014/main" id="{3576DDEE-5C66-4386-A646-EBE4DD91AE34}"/>
                </a:ext>
              </a:extLst>
            </p:cNvPr>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0" name="任意多边形: 形状 204">
              <a:extLst>
                <a:ext uri="{FF2B5EF4-FFF2-40B4-BE49-F238E27FC236}">
                  <a16:creationId xmlns:a16="http://schemas.microsoft.com/office/drawing/2014/main" id="{0E924A5D-E0DA-4D1D-AE51-204901AEB90B}"/>
                </a:ext>
              </a:extLst>
            </p:cNvPr>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30" name="TextBox 35">
            <a:extLst>
              <a:ext uri="{FF2B5EF4-FFF2-40B4-BE49-F238E27FC236}">
                <a16:creationId xmlns:a16="http://schemas.microsoft.com/office/drawing/2014/main" id="{35DD7C67-A52C-446E-96B1-ABCA18D41BF0}"/>
              </a:ext>
            </a:extLst>
          </p:cNvPr>
          <p:cNvSpPr txBox="1"/>
          <p:nvPr/>
        </p:nvSpPr>
        <p:spPr>
          <a:xfrm>
            <a:off x="16283231" y="4030027"/>
            <a:ext cx="121507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a:extLst>
              <a:ext uri="{FF2B5EF4-FFF2-40B4-BE49-F238E27FC236}">
                <a16:creationId xmlns:a16="http://schemas.microsoft.com/office/drawing/2014/main" id="{3DF105D3-5949-4A67-8356-8C3164DB91F8}"/>
              </a:ext>
            </a:extLst>
          </p:cNvPr>
          <p:cNvSpPr txBox="1"/>
          <p:nvPr/>
        </p:nvSpPr>
        <p:spPr>
          <a:xfrm>
            <a:off x="16251986" y="845755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a:extLst>
              <a:ext uri="{FF2B5EF4-FFF2-40B4-BE49-F238E27FC236}">
                <a16:creationId xmlns:a16="http://schemas.microsoft.com/office/drawing/2014/main" id="{D26595F1-C11D-405E-B2E1-91E5757C785B}"/>
              </a:ext>
            </a:extLst>
          </p:cNvPr>
          <p:cNvSpPr txBox="1"/>
          <p:nvPr/>
        </p:nvSpPr>
        <p:spPr>
          <a:xfrm>
            <a:off x="18559150" y="3952964"/>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3" name="图形 117" descr="月历">
            <a:extLst>
              <a:ext uri="{FF2B5EF4-FFF2-40B4-BE49-F238E27FC236}">
                <a16:creationId xmlns:a16="http://schemas.microsoft.com/office/drawing/2014/main" id="{51761FB4-6006-406C-92D1-F3FD12C26F87}"/>
              </a:ext>
            </a:extLst>
          </p:cNvPr>
          <p:cNvGrpSpPr/>
          <p:nvPr/>
        </p:nvGrpSpPr>
        <p:grpSpPr>
          <a:xfrm>
            <a:off x="18853007" y="2843323"/>
            <a:ext cx="868149" cy="868149"/>
            <a:chOff x="25979431" y="-2219016"/>
            <a:chExt cx="3155264" cy="3155261"/>
          </a:xfrm>
          <a:solidFill>
            <a:schemeClr val="tx1"/>
          </a:solidFill>
        </p:grpSpPr>
        <p:sp>
          <p:nvSpPr>
            <p:cNvPr id="58" name="任意多边形: 形状 192">
              <a:extLst>
                <a:ext uri="{FF2B5EF4-FFF2-40B4-BE49-F238E27FC236}">
                  <a16:creationId xmlns:a16="http://schemas.microsoft.com/office/drawing/2014/main" id="{2CD62507-2B44-4FD4-9E52-50400780FB1E}"/>
                </a:ext>
              </a:extLst>
            </p:cNvPr>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9" name="任意多边形: 形状 193">
              <a:extLst>
                <a:ext uri="{FF2B5EF4-FFF2-40B4-BE49-F238E27FC236}">
                  <a16:creationId xmlns:a16="http://schemas.microsoft.com/office/drawing/2014/main" id="{E93C281C-3A2B-42BA-BA57-FA12AD36F5E4}"/>
                </a:ext>
              </a:extLst>
            </p:cNvPr>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34" name="TextBox 38">
            <a:extLst>
              <a:ext uri="{FF2B5EF4-FFF2-40B4-BE49-F238E27FC236}">
                <a16:creationId xmlns:a16="http://schemas.microsoft.com/office/drawing/2014/main" id="{73FD3464-6ED4-4F69-9DE4-DA3303FAE36A}"/>
              </a:ext>
            </a:extLst>
          </p:cNvPr>
          <p:cNvSpPr txBox="1"/>
          <p:nvPr/>
        </p:nvSpPr>
        <p:spPr>
          <a:xfrm>
            <a:off x="18559150" y="8493260"/>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5" name="图形 117" descr="月历">
            <a:extLst>
              <a:ext uri="{FF2B5EF4-FFF2-40B4-BE49-F238E27FC236}">
                <a16:creationId xmlns:a16="http://schemas.microsoft.com/office/drawing/2014/main" id="{709D18DC-5156-4A8E-9471-088CC52CB7FF}"/>
              </a:ext>
            </a:extLst>
          </p:cNvPr>
          <p:cNvGrpSpPr/>
          <p:nvPr/>
        </p:nvGrpSpPr>
        <p:grpSpPr>
          <a:xfrm>
            <a:off x="18853007" y="7383612"/>
            <a:ext cx="868149" cy="868151"/>
            <a:chOff x="25979431" y="5215710"/>
            <a:chExt cx="3155264" cy="3155253"/>
          </a:xfrm>
          <a:solidFill>
            <a:schemeClr val="tx1"/>
          </a:solidFill>
        </p:grpSpPr>
        <p:sp>
          <p:nvSpPr>
            <p:cNvPr id="56" name="任意多边形: 形状 190">
              <a:extLst>
                <a:ext uri="{FF2B5EF4-FFF2-40B4-BE49-F238E27FC236}">
                  <a16:creationId xmlns:a16="http://schemas.microsoft.com/office/drawing/2014/main" id="{6E1D8AFB-A03C-4F3C-92DE-97AD8EED837C}"/>
                </a:ext>
              </a:extLst>
            </p:cNvPr>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7" name="任意多边形: 形状 191">
              <a:extLst>
                <a:ext uri="{FF2B5EF4-FFF2-40B4-BE49-F238E27FC236}">
                  <a16:creationId xmlns:a16="http://schemas.microsoft.com/office/drawing/2014/main" id="{F7B639A4-E34B-47AC-9746-F05F3A5906F3}"/>
                </a:ext>
              </a:extLst>
            </p:cNvPr>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36" name="直接箭头连接符 35">
            <a:extLst>
              <a:ext uri="{FF2B5EF4-FFF2-40B4-BE49-F238E27FC236}">
                <a16:creationId xmlns:a16="http://schemas.microsoft.com/office/drawing/2014/main" id="{9970C242-A131-4A1D-8669-AC19E1C568E1}"/>
              </a:ext>
            </a:extLst>
          </p:cNvPr>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id="{E82A347A-95C3-4357-BB80-673E64AD5121}"/>
              </a:ext>
            </a:extLst>
          </p:cNvPr>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id="{2372A3C7-B4A5-4D55-B0B7-EA4F9CB5F9C6}"/>
              </a:ext>
            </a:extLst>
          </p:cNvPr>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39" name="TextBox 16">
            <a:extLst>
              <a:ext uri="{FF2B5EF4-FFF2-40B4-BE49-F238E27FC236}">
                <a16:creationId xmlns:a16="http://schemas.microsoft.com/office/drawing/2014/main" id="{7AB0DE5A-78BB-4DE0-AC8B-C570CA775E17}"/>
              </a:ext>
            </a:extLst>
          </p:cNvPr>
          <p:cNvSpPr txBox="1"/>
          <p:nvPr/>
        </p:nvSpPr>
        <p:spPr>
          <a:xfrm>
            <a:off x="7432764" y="11265675"/>
            <a:ext cx="961803"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a:extLst>
              <a:ext uri="{FF2B5EF4-FFF2-40B4-BE49-F238E27FC236}">
                <a16:creationId xmlns:a16="http://schemas.microsoft.com/office/drawing/2014/main" id="{91B0BE49-773C-4E08-990E-7BAFC707EBAE}"/>
              </a:ext>
            </a:extLst>
          </p:cNvPr>
          <p:cNvSpPr txBox="1"/>
          <p:nvPr/>
        </p:nvSpPr>
        <p:spPr>
          <a:xfrm>
            <a:off x="8744840" y="11255209"/>
            <a:ext cx="92974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a:extLst>
              <a:ext uri="{FF2B5EF4-FFF2-40B4-BE49-F238E27FC236}">
                <a16:creationId xmlns:a16="http://schemas.microsoft.com/office/drawing/2014/main" id="{FE7BF04D-24EF-45F1-A02D-65840228515B}"/>
              </a:ext>
            </a:extLst>
          </p:cNvPr>
          <p:cNvSpPr txBox="1"/>
          <p:nvPr/>
        </p:nvSpPr>
        <p:spPr>
          <a:xfrm>
            <a:off x="9906575" y="11255209"/>
            <a:ext cx="95859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a:extLst>
              <a:ext uri="{FF2B5EF4-FFF2-40B4-BE49-F238E27FC236}">
                <a16:creationId xmlns:a16="http://schemas.microsoft.com/office/drawing/2014/main" id="{14A7B1DE-C460-4E6F-82F4-7985C6BC26D9}"/>
              </a:ext>
            </a:extLst>
          </p:cNvPr>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43" name="图形 33" descr="框">
            <a:extLst>
              <a:ext uri="{FF2B5EF4-FFF2-40B4-BE49-F238E27FC236}">
                <a16:creationId xmlns:a16="http://schemas.microsoft.com/office/drawing/2014/main" id="{6D45CE7E-CD1C-4BB0-938D-55CFF21D5C68}"/>
              </a:ext>
            </a:extLst>
          </p:cNvPr>
          <p:cNvGrpSpPr/>
          <p:nvPr/>
        </p:nvGrpSpPr>
        <p:grpSpPr>
          <a:xfrm>
            <a:off x="7721758" y="10710644"/>
            <a:ext cx="443695" cy="529730"/>
            <a:chOff x="411254" y="10980436"/>
            <a:chExt cx="1144179" cy="1366038"/>
          </a:xfrm>
          <a:solidFill>
            <a:schemeClr val="tx1"/>
          </a:solidFill>
        </p:grpSpPr>
        <p:sp>
          <p:nvSpPr>
            <p:cNvPr id="52" name="任意多边形: 形状 170">
              <a:extLst>
                <a:ext uri="{FF2B5EF4-FFF2-40B4-BE49-F238E27FC236}">
                  <a16:creationId xmlns:a16="http://schemas.microsoft.com/office/drawing/2014/main" id="{4D9A2922-AF91-462B-8511-663B1B6227E2}"/>
                </a:ext>
              </a:extLst>
            </p:cNvPr>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3" name="任意多边形: 形状 171">
              <a:extLst>
                <a:ext uri="{FF2B5EF4-FFF2-40B4-BE49-F238E27FC236}">
                  <a16:creationId xmlns:a16="http://schemas.microsoft.com/office/drawing/2014/main" id="{8F083081-0C5F-4411-9FB4-2D1C724CA4F4}"/>
                </a:ext>
              </a:extLst>
            </p:cNvPr>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4" name="任意多边形: 形状 172">
              <a:extLst>
                <a:ext uri="{FF2B5EF4-FFF2-40B4-BE49-F238E27FC236}">
                  <a16:creationId xmlns:a16="http://schemas.microsoft.com/office/drawing/2014/main" id="{21AEE674-AFE5-40F7-97DB-21EE05A4B76F}"/>
                </a:ext>
              </a:extLst>
            </p:cNvPr>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5" name="任意多边形: 形状 173">
              <a:extLst>
                <a:ext uri="{FF2B5EF4-FFF2-40B4-BE49-F238E27FC236}">
                  <a16:creationId xmlns:a16="http://schemas.microsoft.com/office/drawing/2014/main" id="{9F0D5F16-C75B-4BE2-92EF-7D7A3D0AA170}"/>
                </a:ext>
              </a:extLst>
            </p:cNvPr>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grpSp>
        <p:nvGrpSpPr>
          <p:cNvPr id="44" name="组合 43">
            <a:extLst>
              <a:ext uri="{FF2B5EF4-FFF2-40B4-BE49-F238E27FC236}">
                <a16:creationId xmlns:a16="http://schemas.microsoft.com/office/drawing/2014/main" id="{0CF3FBFB-26C3-471B-AE8D-C998B224588B}"/>
              </a:ext>
            </a:extLst>
          </p:cNvPr>
          <p:cNvGrpSpPr/>
          <p:nvPr/>
        </p:nvGrpSpPr>
        <p:grpSpPr>
          <a:xfrm>
            <a:off x="10073495" y="10710646"/>
            <a:ext cx="457471" cy="510233"/>
            <a:chOff x="4684888" y="10984266"/>
            <a:chExt cx="1179704" cy="1315760"/>
          </a:xfrm>
          <a:solidFill>
            <a:schemeClr val="tx1"/>
          </a:solidFill>
        </p:grpSpPr>
        <p:sp>
          <p:nvSpPr>
            <p:cNvPr id="48" name="任意多边形: 形状 166">
              <a:extLst>
                <a:ext uri="{FF2B5EF4-FFF2-40B4-BE49-F238E27FC236}">
                  <a16:creationId xmlns:a16="http://schemas.microsoft.com/office/drawing/2014/main" id="{F748BDF0-6687-4046-A730-70D0B9660999}"/>
                </a:ext>
              </a:extLst>
            </p:cNvPr>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49" name="任意多边形: 形状 167">
              <a:extLst>
                <a:ext uri="{FF2B5EF4-FFF2-40B4-BE49-F238E27FC236}">
                  <a16:creationId xmlns:a16="http://schemas.microsoft.com/office/drawing/2014/main" id="{6D70C116-C6D2-4C5D-86C9-B8B85AB05233}"/>
                </a:ext>
              </a:extLst>
            </p:cNvPr>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0" name="任意多边形: 形状 168">
              <a:extLst>
                <a:ext uri="{FF2B5EF4-FFF2-40B4-BE49-F238E27FC236}">
                  <a16:creationId xmlns:a16="http://schemas.microsoft.com/office/drawing/2014/main" id="{BD953107-5EBA-4C73-B73F-AC7B2F554692}"/>
                </a:ext>
              </a:extLst>
            </p:cNvPr>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1" name="任意多边形: 形状 169">
              <a:extLst>
                <a:ext uri="{FF2B5EF4-FFF2-40B4-BE49-F238E27FC236}">
                  <a16:creationId xmlns:a16="http://schemas.microsoft.com/office/drawing/2014/main" id="{2D19CB00-7AAD-491D-8793-D793B56BAF4B}"/>
                </a:ext>
              </a:extLst>
            </p:cNvPr>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45" name="矩形 44">
            <a:extLst>
              <a:ext uri="{FF2B5EF4-FFF2-40B4-BE49-F238E27FC236}">
                <a16:creationId xmlns:a16="http://schemas.microsoft.com/office/drawing/2014/main" id="{83B34259-B3EF-4B3C-8EB2-9E130B0AD3FB}"/>
              </a:ext>
            </a:extLst>
          </p:cNvPr>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cxnSp>
        <p:nvCxnSpPr>
          <p:cNvPr id="46" name="直接连接符 45">
            <a:extLst>
              <a:ext uri="{FF2B5EF4-FFF2-40B4-BE49-F238E27FC236}">
                <a16:creationId xmlns:a16="http://schemas.microsoft.com/office/drawing/2014/main" id="{58E895FD-2E65-4EBA-9EFF-9ED2222FD743}"/>
              </a:ext>
            </a:extLst>
          </p:cNvPr>
          <p:cNvCxnSpPr>
            <a:cxnSpLocks/>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08B3CC-25A0-477F-9A59-9C5415E9ADE6}"/>
              </a:ext>
            </a:extLst>
          </p:cNvPr>
          <p:cNvCxnSpPr>
            <a:cxnSpLocks/>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2925FD88-1A00-E478-CEB2-16D83DC75B11}"/>
              </a:ext>
            </a:extLst>
          </p:cNvPr>
          <p:cNvPicPr>
            <a:picLocks noChangeAspect="1"/>
          </p:cNvPicPr>
          <p:nvPr/>
        </p:nvPicPr>
        <p:blipFill>
          <a:blip r:embed="rId2"/>
          <a:stretch>
            <a:fillRect/>
          </a:stretch>
        </p:blipFill>
        <p:spPr>
          <a:xfrm>
            <a:off x="15715629" y="9184889"/>
            <a:ext cx="7761560" cy="3340054"/>
          </a:xfrm>
          <a:prstGeom prst="rect">
            <a:avLst/>
          </a:prstGeom>
        </p:spPr>
      </p:pic>
    </p:spTree>
    <p:extLst>
      <p:ext uri="{BB962C8B-B14F-4D97-AF65-F5344CB8AC3E}">
        <p14:creationId xmlns:p14="http://schemas.microsoft.com/office/powerpoint/2010/main" val="315767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生产排产</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文本框 38">
            <a:extLst>
              <a:ext uri="{FF2B5EF4-FFF2-40B4-BE49-F238E27FC236}">
                <a16:creationId xmlns:a16="http://schemas.microsoft.com/office/drawing/2014/main" id="{046D071D-6179-48E3-B655-B9669428383E}"/>
              </a:ext>
            </a:extLst>
          </p:cNvPr>
          <p:cNvSpPr txBox="1"/>
          <p:nvPr/>
        </p:nvSpPr>
        <p:spPr>
          <a:xfrm>
            <a:off x="638493" y="4515336"/>
            <a:ext cx="4707984" cy="5262979"/>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zh-CN" altLang="en-US" sz="2800" b="0" dirty="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a:t>生产报工</a:t>
              </a:r>
            </a:p>
          </p:txBody>
        </p:sp>
      </p:grpSp>
      <p:pic>
        <p:nvPicPr>
          <p:cNvPr id="18" name="Picture 3">
            <a:extLst>
              <a:ext uri="{FF2B5EF4-FFF2-40B4-BE49-F238E27FC236}">
                <a16:creationId xmlns:a16="http://schemas.microsoft.com/office/drawing/2014/main" id="{BDDEC960-1ECB-455E-9727-0CA7B747E2F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a:extLst>
              <a:ext uri="{FF2B5EF4-FFF2-40B4-BE49-F238E27FC236}">
                <a16:creationId xmlns:a16="http://schemas.microsoft.com/office/drawing/2014/main" id="{9BF9051C-2B1F-4AC8-B063-E92396BC2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4775"/>
          </a:xfrm>
          <a:prstGeom prst="rect">
            <a:avLst/>
          </a:prstGeom>
          <a:noFill/>
        </p:spPr>
        <p:txBody>
          <a:bodyPr wrap="square" rtlCol="0">
            <a:spAutoFit/>
          </a:bodyPr>
          <a:lstStyle/>
          <a:p>
            <a:pPr algn="ctr"/>
            <a:r>
              <a:rPr lang="zh-CN" altLang="en-US" sz="3200" dirty="0"/>
              <a:t>数据采集</a:t>
            </a:r>
          </a:p>
        </p:txBody>
      </p:sp>
      <p:pic>
        <p:nvPicPr>
          <p:cNvPr id="14" name="图片 13">
            <a:extLst>
              <a:ext uri="{FF2B5EF4-FFF2-40B4-BE49-F238E27FC236}">
                <a16:creationId xmlns:a16="http://schemas.microsoft.com/office/drawing/2014/main" id="{4C3576AD-5E35-A40D-EA7F-41DF3D4BF7A0}"/>
              </a:ext>
            </a:extLst>
          </p:cNvPr>
          <p:cNvPicPr>
            <a:picLocks noChangeAspect="1"/>
          </p:cNvPicPr>
          <p:nvPr/>
        </p:nvPicPr>
        <p:blipFill>
          <a:blip r:embed="rId5"/>
          <a:stretch>
            <a:fillRect/>
          </a:stretch>
        </p:blipFill>
        <p:spPr>
          <a:xfrm>
            <a:off x="6378810" y="552601"/>
            <a:ext cx="17357172" cy="9042498"/>
          </a:xfrm>
          <a:prstGeom prst="rect">
            <a:avLst/>
          </a:prstGeom>
        </p:spPr>
      </p:pic>
    </p:spTree>
    <p:extLst>
      <p:ext uri="{BB962C8B-B14F-4D97-AF65-F5344CB8AC3E}">
        <p14:creationId xmlns:p14="http://schemas.microsoft.com/office/powerpoint/2010/main" val="37573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工艺工序</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a:extLst>
                <a:ext uri="{FF2B5EF4-FFF2-40B4-BE49-F238E27FC236}">
                  <a16:creationId xmlns:a16="http://schemas.microsoft.com/office/drawing/2014/main" id="{96C176EC-1F2D-4BF3-A2F8-154E32416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a:t>工序</a:t>
              </a:r>
              <a:r>
                <a:rPr lang="en-US" altLang="zh-CN" sz="2000" b="1"/>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a:t>工序</a:t>
              </a:r>
              <a:r>
                <a:rPr lang="en-US" altLang="zh-CN" sz="2000" b="1"/>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a:t>工序</a:t>
              </a:r>
              <a:r>
                <a:rPr lang="en-US" altLang="zh-CN" sz="2000" b="1"/>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a:t>工序</a:t>
              </a:r>
              <a:r>
                <a:rPr lang="en-US" altLang="zh-CN" sz="2000" b="1"/>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a:t>工序</a:t>
              </a:r>
              <a:r>
                <a:rPr lang="en-US" altLang="zh-CN" sz="2000" b="1"/>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a:t>工序</a:t>
              </a:r>
              <a:r>
                <a:rPr lang="en-US" altLang="zh-CN" sz="2000" b="1"/>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a:t>工序</a:t>
              </a:r>
              <a:r>
                <a:rPr lang="en-US" altLang="zh-CN" sz="2000" b="1"/>
                <a:t>4</a:t>
              </a:r>
              <a:endParaRPr lang="zh-CN" altLang="en-US" sz="2000" b="1"/>
            </a:p>
          </p:txBody>
        </p:sp>
        <p:pic>
          <p:nvPicPr>
            <p:cNvPr id="8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a:t>工序</a:t>
              </a:r>
              <a:r>
                <a:rPr lang="en-US" altLang="zh-CN" sz="2000" b="1"/>
                <a:t>5</a:t>
              </a:r>
              <a:endParaRPr lang="zh-CN" altLang="en-US" sz="2000" b="1"/>
            </a:p>
          </p:txBody>
        </p:sp>
        <p:pic>
          <p:nvPicPr>
            <p:cNvPr id="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a:t>工序</a:t>
              </a:r>
              <a:r>
                <a:rPr lang="en-US" altLang="zh-CN" sz="2000" b="1"/>
                <a:t>6</a:t>
              </a:r>
              <a:endParaRPr lang="zh-CN" altLang="en-US" sz="2000" b="1"/>
            </a:p>
          </p:txBody>
        </p:sp>
        <p:pic>
          <p:nvPicPr>
            <p:cNvPr id="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3</a:t>
            </a:r>
            <a:endParaRPr lang="zh-CN" altLang="en-US" sz="1800"/>
          </a:p>
        </p:txBody>
      </p:sp>
      <p:pic>
        <p:nvPicPr>
          <p:cNvPr id="9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a:extLst>
              <a:ext uri="{FF2B5EF4-FFF2-40B4-BE49-F238E27FC236}">
                <a16:creationId xmlns:a16="http://schemas.microsoft.com/office/drawing/2014/main" id="{046D071D-6179-48E3-B655-B9669428383E}"/>
              </a:ext>
            </a:extLst>
          </p:cNvPr>
          <p:cNvSpPr txBox="1"/>
          <p:nvPr/>
        </p:nvSpPr>
        <p:spPr>
          <a:xfrm>
            <a:off x="550249" y="10027146"/>
            <a:ext cx="21718070" cy="283154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工艺路线是产品生产加工或装配过程的定义。工艺路线由一到多个工序组成，工序之间具有前后依赖关系。研发人员可在系统中设置每种产品生产时使用的工艺路线，以及各道工序中使用到的物料比例。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6924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a="http://schemas.openxmlformats.org/drawingml/2006/main" xmlns:r="http://schemas.openxmlformats.org/officeDocument/2006/relationships"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20.xml><?xml version="1.0" encoding="utf-8"?>
<p:tagLst xmlns:a="http://schemas.openxmlformats.org/drawingml/2006/main" xmlns:r="http://schemas.openxmlformats.org/officeDocument/2006/relationships"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3.xml><?xml version="1.0" encoding="utf-8"?>
<p:tagLst xmlns:a="http://schemas.openxmlformats.org/drawingml/2006/main" xmlns:r="http://schemas.openxmlformats.org/officeDocument/2006/relationships"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30.xml><?xml version="1.0" encoding="utf-8"?>
<p:tagLst xmlns:a="http://schemas.openxmlformats.org/drawingml/2006/main" xmlns:r="http://schemas.openxmlformats.org/officeDocument/2006/relationships"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8.xml><?xml version="1.0" encoding="utf-8"?>
<p:tagLst xmlns:a="http://schemas.openxmlformats.org/drawingml/2006/main" xmlns:r="http://schemas.openxmlformats.org/officeDocument/2006/relationships"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9.xml><?xml version="1.0" encoding="utf-8"?>
<p:tagLst xmlns:a="http://schemas.openxmlformats.org/drawingml/2006/main" xmlns:r="http://schemas.openxmlformats.org/officeDocument/2006/relationships"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49031</TotalTime>
  <Words>1574</Words>
  <Application>Microsoft Office PowerPoint</Application>
  <PresentationFormat>自定义</PresentationFormat>
  <Paragraphs>242</Paragraphs>
  <Slides>17</Slides>
  <Notes>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Adobe Gothic Std B</vt:lpstr>
      <vt:lpstr>百度综艺简体</vt:lpstr>
      <vt:lpstr>等线</vt:lpstr>
      <vt:lpstr>黑体</vt:lpstr>
      <vt:lpstr>微软雅黑</vt:lpstr>
      <vt:lpstr>微软雅黑 Light</vt:lpstr>
      <vt:lpstr>Arial</vt:lpstr>
      <vt:lpstr>Calibri</vt:lpstr>
      <vt:lpstr>Impact</vt:lpstr>
      <vt:lpstr>Segoe UI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dreamer.lv@outlook.com</cp:lastModifiedBy>
  <cp:revision>2442</cp:revision>
  <cp:lastPrinted>2017-12-27T09:46:29Z</cp:lastPrinted>
  <dcterms:created xsi:type="dcterms:W3CDTF">2016-10-20T06:17:51Z</dcterms:created>
  <dcterms:modified xsi:type="dcterms:W3CDTF">2023-10-13T02:35:21Z</dcterms:modified>
</cp:coreProperties>
</file>